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2" r:id="rId16"/>
    <p:sldId id="270" r:id="rId17"/>
    <p:sldId id="271"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3" autoAdjust="0"/>
    <p:restoredTop sz="94660"/>
  </p:normalViewPr>
  <p:slideViewPr>
    <p:cSldViewPr snapToGrid="0">
      <p:cViewPr varScale="1">
        <p:scale>
          <a:sx n="75" d="100"/>
          <a:sy n="75" d="100"/>
        </p:scale>
        <p:origin x="58" y="4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C1C19E0-5E07-4320-9FC5-C1A77930CE82}" type="datetimeFigureOut">
              <a:rPr lang="en-US" smtClean="0"/>
              <a:t>25-Mar-23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B10D43-4A53-4846-89D6-01DF57CB358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174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1C19E0-5E07-4320-9FC5-C1A77930CE82}" type="datetimeFigureOut">
              <a:rPr lang="en-US" smtClean="0"/>
              <a:t>25-Mar-23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B10D43-4A53-4846-89D6-01DF57CB3584}" type="slidenum">
              <a:rPr lang="en-US" smtClean="0"/>
              <a:t>‹#›</a:t>
            </a:fld>
            <a:endParaRPr lang="en-US"/>
          </a:p>
        </p:txBody>
      </p:sp>
    </p:spTree>
    <p:extLst>
      <p:ext uri="{BB962C8B-B14F-4D97-AF65-F5344CB8AC3E}">
        <p14:creationId xmlns:p14="http://schemas.microsoft.com/office/powerpoint/2010/main" val="733000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1C19E0-5E07-4320-9FC5-C1A77930CE82}" type="datetimeFigureOut">
              <a:rPr lang="en-US" smtClean="0"/>
              <a:t>25-Mar-23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B10D43-4A53-4846-89D6-01DF57CB3584}" type="slidenum">
              <a:rPr lang="en-US" smtClean="0"/>
              <a:t>‹#›</a:t>
            </a:fld>
            <a:endParaRPr lang="en-US"/>
          </a:p>
        </p:txBody>
      </p:sp>
    </p:spTree>
    <p:extLst>
      <p:ext uri="{BB962C8B-B14F-4D97-AF65-F5344CB8AC3E}">
        <p14:creationId xmlns:p14="http://schemas.microsoft.com/office/powerpoint/2010/main" val="2198872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1C19E0-5E07-4320-9FC5-C1A77930CE82}" type="datetimeFigureOut">
              <a:rPr lang="en-US" smtClean="0"/>
              <a:t>25-Mar-23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B10D43-4A53-4846-89D6-01DF57CB3584}" type="slidenum">
              <a:rPr lang="en-US" smtClean="0"/>
              <a:t>‹#›</a:t>
            </a:fld>
            <a:endParaRPr lang="en-US"/>
          </a:p>
        </p:txBody>
      </p:sp>
    </p:spTree>
    <p:extLst>
      <p:ext uri="{BB962C8B-B14F-4D97-AF65-F5344CB8AC3E}">
        <p14:creationId xmlns:p14="http://schemas.microsoft.com/office/powerpoint/2010/main" val="19522839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1C19E0-5E07-4320-9FC5-C1A77930CE82}" type="datetimeFigureOut">
              <a:rPr lang="en-US" smtClean="0"/>
              <a:t>25-Mar-23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B10D43-4A53-4846-89D6-01DF57CB358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166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1C19E0-5E07-4320-9FC5-C1A77930CE82}" type="datetimeFigureOut">
              <a:rPr lang="en-US" smtClean="0"/>
              <a:t>25-Mar-23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B10D43-4A53-4846-89D6-01DF57CB3584}" type="slidenum">
              <a:rPr lang="en-US" smtClean="0"/>
              <a:t>‹#›</a:t>
            </a:fld>
            <a:endParaRPr lang="en-US"/>
          </a:p>
        </p:txBody>
      </p:sp>
    </p:spTree>
    <p:extLst>
      <p:ext uri="{BB962C8B-B14F-4D97-AF65-F5344CB8AC3E}">
        <p14:creationId xmlns:p14="http://schemas.microsoft.com/office/powerpoint/2010/main" val="3929934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1C19E0-5E07-4320-9FC5-C1A77930CE82}" type="datetimeFigureOut">
              <a:rPr lang="en-US" smtClean="0"/>
              <a:t>25-Mar-23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1B10D43-4A53-4846-89D6-01DF57CB3584}" type="slidenum">
              <a:rPr lang="en-US" smtClean="0"/>
              <a:t>‹#›</a:t>
            </a:fld>
            <a:endParaRPr lang="en-US"/>
          </a:p>
        </p:txBody>
      </p:sp>
    </p:spTree>
    <p:extLst>
      <p:ext uri="{BB962C8B-B14F-4D97-AF65-F5344CB8AC3E}">
        <p14:creationId xmlns:p14="http://schemas.microsoft.com/office/powerpoint/2010/main" val="2300913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1C19E0-5E07-4320-9FC5-C1A77930CE82}" type="datetimeFigureOut">
              <a:rPr lang="en-US" smtClean="0"/>
              <a:t>25-Mar-23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1B10D43-4A53-4846-89D6-01DF57CB3584}" type="slidenum">
              <a:rPr lang="en-US" smtClean="0"/>
              <a:t>‹#›</a:t>
            </a:fld>
            <a:endParaRPr lang="en-US"/>
          </a:p>
        </p:txBody>
      </p:sp>
    </p:spTree>
    <p:extLst>
      <p:ext uri="{BB962C8B-B14F-4D97-AF65-F5344CB8AC3E}">
        <p14:creationId xmlns:p14="http://schemas.microsoft.com/office/powerpoint/2010/main" val="1760887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C1C19E0-5E07-4320-9FC5-C1A77930CE82}" type="datetimeFigureOut">
              <a:rPr lang="en-US" smtClean="0"/>
              <a:t>25-Mar-23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81B10D43-4A53-4846-89D6-01DF57CB3584}" type="slidenum">
              <a:rPr lang="en-US" smtClean="0"/>
              <a:t>‹#›</a:t>
            </a:fld>
            <a:endParaRPr lang="en-US"/>
          </a:p>
        </p:txBody>
      </p:sp>
    </p:spTree>
    <p:extLst>
      <p:ext uri="{BB962C8B-B14F-4D97-AF65-F5344CB8AC3E}">
        <p14:creationId xmlns:p14="http://schemas.microsoft.com/office/powerpoint/2010/main" val="512837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C1C19E0-5E07-4320-9FC5-C1A77930CE82}" type="datetimeFigureOut">
              <a:rPr lang="en-US" smtClean="0"/>
              <a:t>25-Mar-23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1B10D43-4A53-4846-89D6-01DF57CB3584}" type="slidenum">
              <a:rPr lang="en-US" smtClean="0"/>
              <a:t>‹#›</a:t>
            </a:fld>
            <a:endParaRPr lang="en-US"/>
          </a:p>
        </p:txBody>
      </p:sp>
    </p:spTree>
    <p:extLst>
      <p:ext uri="{BB962C8B-B14F-4D97-AF65-F5344CB8AC3E}">
        <p14:creationId xmlns:p14="http://schemas.microsoft.com/office/powerpoint/2010/main" val="1879794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C1C19E0-5E07-4320-9FC5-C1A77930CE82}" type="datetimeFigureOut">
              <a:rPr lang="en-US" smtClean="0"/>
              <a:t>25-Mar-23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B10D43-4A53-4846-89D6-01DF57CB3584}" type="slidenum">
              <a:rPr lang="en-US" smtClean="0"/>
              <a:t>‹#›</a:t>
            </a:fld>
            <a:endParaRPr lang="en-US"/>
          </a:p>
        </p:txBody>
      </p:sp>
    </p:spTree>
    <p:extLst>
      <p:ext uri="{BB962C8B-B14F-4D97-AF65-F5344CB8AC3E}">
        <p14:creationId xmlns:p14="http://schemas.microsoft.com/office/powerpoint/2010/main" val="2829154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C1C19E0-5E07-4320-9FC5-C1A77930CE82}" type="datetimeFigureOut">
              <a:rPr lang="en-US" smtClean="0"/>
              <a:t>25-Mar-23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1B10D43-4A53-4846-89D6-01DF57CB3584}"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176843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cdn.openai.com/better-language-models/language_models_are_unsupervised_multitask_learners.pdf"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video" Target="https://www.youtube.com/embed/HEikzVL-lZU?feature=oembed" TargetMode="Externa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676D2-5DDE-51B4-406B-07E5ABC4E154}"/>
              </a:ext>
            </a:extLst>
          </p:cNvPr>
          <p:cNvSpPr>
            <a:spLocks noGrp="1"/>
          </p:cNvSpPr>
          <p:nvPr>
            <p:ph type="ctrTitle"/>
          </p:nvPr>
        </p:nvSpPr>
        <p:spPr>
          <a:xfrm>
            <a:off x="386079" y="152400"/>
            <a:ext cx="9144000" cy="2387600"/>
          </a:xfrm>
          <a:effectLst>
            <a:glow rad="203200">
              <a:schemeClr val="accent2">
                <a:satMod val="175000"/>
                <a:alpha val="40000"/>
              </a:schemeClr>
            </a:glow>
          </a:effectLst>
        </p:spPr>
        <p:txBody>
          <a:bodyPr>
            <a:normAutofit/>
          </a:bodyPr>
          <a:lstStyle/>
          <a:p>
            <a:r>
              <a:rPr lang="en-US" sz="7500" dirty="0">
                <a:latin typeface="Bodoni MT" panose="02070603080606020203" pitchFamily="18" charset="0"/>
              </a:rPr>
              <a:t>Introduction to</a:t>
            </a:r>
            <a:br>
              <a:rPr lang="en-US" sz="7500" dirty="0">
                <a:latin typeface="Bodoni MT" panose="02070603080606020203" pitchFamily="18" charset="0"/>
              </a:rPr>
            </a:br>
            <a:r>
              <a:rPr lang="en-US" sz="7500" dirty="0">
                <a:latin typeface="Bodoni MT" panose="02070603080606020203" pitchFamily="18" charset="0"/>
              </a:rPr>
              <a:t>       GPT-2 </a:t>
            </a:r>
          </a:p>
        </p:txBody>
      </p:sp>
      <p:sp>
        <p:nvSpPr>
          <p:cNvPr id="3" name="Subtitle 2">
            <a:extLst>
              <a:ext uri="{FF2B5EF4-FFF2-40B4-BE49-F238E27FC236}">
                <a16:creationId xmlns:a16="http://schemas.microsoft.com/office/drawing/2014/main" id="{527AE096-3B40-6D93-D654-EB35A7347CD9}"/>
              </a:ext>
            </a:extLst>
          </p:cNvPr>
          <p:cNvSpPr>
            <a:spLocks noGrp="1"/>
          </p:cNvSpPr>
          <p:nvPr>
            <p:ph type="subTitle" idx="1"/>
          </p:nvPr>
        </p:nvSpPr>
        <p:spPr>
          <a:xfrm>
            <a:off x="386079" y="4663033"/>
            <a:ext cx="9144000" cy="1655762"/>
          </a:xfrm>
        </p:spPr>
        <p:txBody>
          <a:bodyPr>
            <a:normAutofit/>
          </a:bodyPr>
          <a:lstStyle/>
          <a:p>
            <a:pPr algn="l"/>
            <a:r>
              <a:rPr lang="en-US" sz="1600" dirty="0">
                <a:solidFill>
                  <a:srgbClr val="FFFF00"/>
                </a:solidFill>
              </a:rPr>
              <a:t>Students: Đỗ Phạm Quang Hưng – 520K0127</a:t>
            </a:r>
          </a:p>
          <a:p>
            <a:pPr algn="l"/>
            <a:r>
              <a:rPr lang="en-US" sz="1600" dirty="0">
                <a:solidFill>
                  <a:srgbClr val="FFFF00"/>
                </a:solidFill>
              </a:rPr>
              <a:t>                  Lê Phước Thịnh – 520K0343       </a:t>
            </a:r>
          </a:p>
          <a:p>
            <a:pPr algn="l"/>
            <a:endParaRPr lang="en-US" sz="1600" dirty="0">
              <a:solidFill>
                <a:srgbClr val="FFFF00"/>
              </a:solidFill>
            </a:endParaRPr>
          </a:p>
          <a:p>
            <a:pPr algn="l"/>
            <a:r>
              <a:rPr lang="en-US" sz="1600" dirty="0">
                <a:solidFill>
                  <a:srgbClr val="FFFF00"/>
                </a:solidFill>
              </a:rPr>
              <a:t>Lecturer: Prof. Lê Anh Cường</a:t>
            </a:r>
          </a:p>
        </p:txBody>
      </p:sp>
    </p:spTree>
    <p:extLst>
      <p:ext uri="{BB962C8B-B14F-4D97-AF65-F5344CB8AC3E}">
        <p14:creationId xmlns:p14="http://schemas.microsoft.com/office/powerpoint/2010/main" val="2238913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6BA86-E683-1753-55B1-F0056D800050}"/>
              </a:ext>
            </a:extLst>
          </p:cNvPr>
          <p:cNvSpPr>
            <a:spLocks noGrp="1"/>
          </p:cNvSpPr>
          <p:nvPr>
            <p:ph type="title"/>
          </p:nvPr>
        </p:nvSpPr>
        <p:spPr>
          <a:xfrm>
            <a:off x="1066800" y="-617637"/>
            <a:ext cx="10058400" cy="1450757"/>
          </a:xfrm>
        </p:spPr>
        <p:txBody>
          <a:bodyPr/>
          <a:lstStyle/>
          <a:p>
            <a:pPr algn="ctr"/>
            <a:r>
              <a:rPr lang="en-US" dirty="0">
                <a:solidFill>
                  <a:schemeClr val="bg1">
                    <a:lumMod val="85000"/>
                  </a:schemeClr>
                </a:solidFill>
                <a:latin typeface="Felix Titling" panose="04060505060202020A04" pitchFamily="82" charset="0"/>
              </a:rPr>
              <a:t>Architects of GPT-2</a:t>
            </a:r>
          </a:p>
        </p:txBody>
      </p:sp>
      <p:sp>
        <p:nvSpPr>
          <p:cNvPr id="3" name="Content Placeholder 2">
            <a:extLst>
              <a:ext uri="{FF2B5EF4-FFF2-40B4-BE49-F238E27FC236}">
                <a16:creationId xmlns:a16="http://schemas.microsoft.com/office/drawing/2014/main" id="{6E2565EE-B5F5-0410-DA8D-ECB6ADC8C6A4}"/>
              </a:ext>
            </a:extLst>
          </p:cNvPr>
          <p:cNvSpPr>
            <a:spLocks noGrp="1"/>
          </p:cNvSpPr>
          <p:nvPr>
            <p:ph idx="1"/>
          </p:nvPr>
        </p:nvSpPr>
        <p:spPr>
          <a:xfrm>
            <a:off x="1371600" y="971974"/>
            <a:ext cx="10058400" cy="4023360"/>
          </a:xfrm>
        </p:spPr>
        <p:txBody>
          <a:bodyPr/>
          <a:lstStyle/>
          <a:p>
            <a:r>
              <a:rPr lang="en-US" sz="24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GPT-2 has a total of 48 layers, which are organized into two components: the transformer encoder and the transformer decoder.</a:t>
            </a:r>
          </a:p>
          <a:p>
            <a:r>
              <a:rPr lang="en-US" sz="24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The transformer </a:t>
            </a:r>
            <a:r>
              <a:rPr lang="en-US" sz="2400" b="1"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Encoder</a:t>
            </a:r>
            <a:r>
              <a:rPr lang="en-US" sz="24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consists of 12 identical layers, each of which has the following components:</a:t>
            </a:r>
          </a:p>
          <a:p>
            <a:endParaRPr lang="en-US" dirty="0">
              <a:solidFill>
                <a:schemeClr val="bg1">
                  <a:lumMod val="85000"/>
                </a:schemeClr>
              </a:solidFill>
            </a:endParaRPr>
          </a:p>
        </p:txBody>
      </p:sp>
      <p:sp>
        <p:nvSpPr>
          <p:cNvPr id="4" name="TextBox 3">
            <a:extLst>
              <a:ext uri="{FF2B5EF4-FFF2-40B4-BE49-F238E27FC236}">
                <a16:creationId xmlns:a16="http://schemas.microsoft.com/office/drawing/2014/main" id="{57832F65-5788-0E35-1AAD-9F7A413569C7}"/>
              </a:ext>
            </a:extLst>
          </p:cNvPr>
          <p:cNvSpPr txBox="1"/>
          <p:nvPr/>
        </p:nvSpPr>
        <p:spPr>
          <a:xfrm>
            <a:off x="995680" y="2614506"/>
            <a:ext cx="10363200" cy="3970318"/>
          </a:xfrm>
          <a:prstGeom prst="rect">
            <a:avLst/>
          </a:prstGeom>
          <a:noFill/>
        </p:spPr>
        <p:txBody>
          <a:bodyPr wrap="square" rtlCol="0">
            <a:spAutoFit/>
          </a:bodyPr>
          <a:lstStyle/>
          <a:p>
            <a:pPr marL="342900" marR="0" lvl="0" indent="-342900">
              <a:spcBef>
                <a:spcPts val="0"/>
              </a:spcBef>
              <a:spcAft>
                <a:spcPts val="0"/>
              </a:spcAft>
              <a:buAutoNum type="arabicPeriod"/>
              <a:tabLst>
                <a:tab pos="457200" algn="l"/>
              </a:tabLst>
            </a:pPr>
            <a:r>
              <a:rPr lang="en-US" sz="1800" b="1" u="sng" dirty="0">
                <a:solidFill>
                  <a:schemeClr val="bg1">
                    <a:lumMod val="85000"/>
                  </a:schemeClr>
                </a:solidFill>
                <a:effectLst/>
                <a:latin typeface="Segoe UI" panose="020B0502040204020203" pitchFamily="34" charset="0"/>
                <a:ea typeface="Times New Roman" panose="02020603050405020304" pitchFamily="18" charset="0"/>
              </a:rPr>
              <a:t>Multi-head self-attention mechanism</a:t>
            </a:r>
            <a:r>
              <a:rPr lang="en-US" sz="1800" dirty="0">
                <a:solidFill>
                  <a:schemeClr val="bg1">
                    <a:lumMod val="85000"/>
                  </a:schemeClr>
                </a:solidFill>
                <a:effectLst/>
                <a:latin typeface="Segoe UI" panose="020B0502040204020203" pitchFamily="34" charset="0"/>
                <a:ea typeface="Times New Roman" panose="02020603050405020304" pitchFamily="18" charset="0"/>
              </a:rPr>
              <a:t>: This component allows the model to attend to different parts of the input sequence simultaneously, enabling it to learn complex relationships between the input tokens.</a:t>
            </a:r>
          </a:p>
          <a:p>
            <a:pPr marL="342900" marR="0" lvl="0" indent="-342900">
              <a:spcBef>
                <a:spcPts val="0"/>
              </a:spcBef>
              <a:spcAft>
                <a:spcPts val="0"/>
              </a:spcAft>
              <a:buAutoNum type="arabicPeriod"/>
              <a:tabLst>
                <a:tab pos="457200" algn="l"/>
              </a:tabLst>
            </a:pPr>
            <a:endParaRPr lang="en-US" sz="1800" dirty="0">
              <a:solidFill>
                <a:schemeClr val="bg1">
                  <a:lumMod val="85000"/>
                </a:schemeClr>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AutoNum type="arabicPeriod" startAt="2"/>
              <a:tabLst>
                <a:tab pos="457200" algn="l"/>
              </a:tabLst>
            </a:pPr>
            <a:r>
              <a:rPr lang="en-US" sz="1800" b="1" u="sng" dirty="0">
                <a:solidFill>
                  <a:schemeClr val="bg1">
                    <a:lumMod val="85000"/>
                  </a:schemeClr>
                </a:solidFill>
                <a:effectLst>
                  <a:outerShdw blurRad="38100" dist="38100" dir="2700000" algn="tl">
                    <a:srgbClr val="000000">
                      <a:alpha val="43137"/>
                    </a:srgbClr>
                  </a:outerShdw>
                </a:effectLst>
                <a:latin typeface="Segoe UI" panose="020B0502040204020203" pitchFamily="34" charset="0"/>
                <a:ea typeface="Times New Roman" panose="02020603050405020304" pitchFamily="18" charset="0"/>
              </a:rPr>
              <a:t>Layer normalization</a:t>
            </a:r>
            <a:r>
              <a:rPr lang="en-US" sz="1800" dirty="0">
                <a:solidFill>
                  <a:schemeClr val="bg1">
                    <a:lumMod val="85000"/>
                  </a:schemeClr>
                </a:solidFill>
                <a:effectLst/>
                <a:latin typeface="Segoe UI" panose="020B0502040204020203" pitchFamily="34" charset="0"/>
                <a:ea typeface="Times New Roman" panose="02020603050405020304" pitchFamily="18" charset="0"/>
              </a:rPr>
              <a:t>: This component normalizes the output of the self-attention mechanism to ensure that the model is able to learn stable and consistent representations.</a:t>
            </a:r>
          </a:p>
          <a:p>
            <a:pPr marL="342900" marR="0" lvl="0" indent="-342900">
              <a:spcBef>
                <a:spcPts val="0"/>
              </a:spcBef>
              <a:spcAft>
                <a:spcPts val="0"/>
              </a:spcAft>
              <a:buAutoNum type="arabicPeriod" startAt="2"/>
              <a:tabLst>
                <a:tab pos="457200" algn="l"/>
              </a:tabLst>
            </a:pPr>
            <a:endParaRPr lang="en-US" sz="1800" dirty="0">
              <a:solidFill>
                <a:schemeClr val="bg1">
                  <a:lumMod val="85000"/>
                </a:schemeClr>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AutoNum type="arabicPeriod" startAt="3"/>
              <a:tabLst>
                <a:tab pos="457200" algn="l"/>
              </a:tabLst>
            </a:pPr>
            <a:r>
              <a:rPr lang="en-US" sz="1800" b="1" u="sng" dirty="0">
                <a:solidFill>
                  <a:schemeClr val="bg1">
                    <a:lumMod val="85000"/>
                  </a:schemeClr>
                </a:solidFill>
                <a:effectLst>
                  <a:outerShdw blurRad="38100" dist="38100" dir="2700000" algn="tl">
                    <a:srgbClr val="000000">
                      <a:alpha val="43137"/>
                    </a:srgbClr>
                  </a:outerShdw>
                </a:effectLst>
                <a:latin typeface="Segoe UI" panose="020B0502040204020203" pitchFamily="34" charset="0"/>
                <a:ea typeface="Times New Roman" panose="02020603050405020304" pitchFamily="18" charset="0"/>
              </a:rPr>
              <a:t>Feedforward neural network</a:t>
            </a:r>
            <a:r>
              <a:rPr lang="en-US" sz="1800" dirty="0">
                <a:solidFill>
                  <a:schemeClr val="bg1">
                    <a:lumMod val="85000"/>
                  </a:schemeClr>
                </a:solidFill>
                <a:effectLst/>
                <a:latin typeface="Segoe UI" panose="020B0502040204020203" pitchFamily="34" charset="0"/>
                <a:ea typeface="Times New Roman" panose="02020603050405020304" pitchFamily="18" charset="0"/>
              </a:rPr>
              <a:t>: This component applies a non-linear transformation to the output of the self-attention mechanism, allowing the model to capture more complex interactions between the input tokens.</a:t>
            </a:r>
          </a:p>
          <a:p>
            <a:pPr marL="342900" marR="0" lvl="0" indent="-342900">
              <a:spcBef>
                <a:spcPts val="0"/>
              </a:spcBef>
              <a:spcAft>
                <a:spcPts val="0"/>
              </a:spcAft>
              <a:buAutoNum type="arabicPeriod" startAt="3"/>
              <a:tabLst>
                <a:tab pos="457200" algn="l"/>
              </a:tabLst>
            </a:pPr>
            <a:endParaRPr lang="en-US" sz="1800" dirty="0">
              <a:solidFill>
                <a:schemeClr val="bg1">
                  <a:lumMod val="85000"/>
                </a:schemeClr>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tabLst>
                <a:tab pos="457200" algn="l"/>
              </a:tabLst>
            </a:pPr>
            <a:r>
              <a:rPr lang="en-US" sz="1800" dirty="0">
                <a:solidFill>
                  <a:schemeClr val="bg1">
                    <a:lumMod val="85000"/>
                  </a:schemeClr>
                </a:solidFill>
                <a:effectLst/>
                <a:latin typeface="Segoe UI" panose="020B0502040204020203" pitchFamily="34" charset="0"/>
                <a:ea typeface="Times New Roman" panose="02020603050405020304" pitchFamily="18" charset="0"/>
              </a:rPr>
              <a:t>4.  </a:t>
            </a:r>
            <a:r>
              <a:rPr lang="en-US" sz="1800" b="1" u="sng" dirty="0">
                <a:solidFill>
                  <a:schemeClr val="bg1">
                    <a:lumMod val="85000"/>
                  </a:schemeClr>
                </a:solidFill>
                <a:effectLst>
                  <a:outerShdw blurRad="38100" dist="38100" dir="2700000" algn="tl">
                    <a:srgbClr val="000000">
                      <a:alpha val="43137"/>
                    </a:srgbClr>
                  </a:outerShdw>
                </a:effectLst>
                <a:latin typeface="Segoe UI" panose="020B0502040204020203" pitchFamily="34" charset="0"/>
                <a:ea typeface="Times New Roman" panose="02020603050405020304" pitchFamily="18" charset="0"/>
              </a:rPr>
              <a:t>Additional layer normalization</a:t>
            </a:r>
            <a:r>
              <a:rPr lang="en-US" sz="1800" dirty="0">
                <a:solidFill>
                  <a:schemeClr val="bg1">
                    <a:lumMod val="85000"/>
                  </a:schemeClr>
                </a:solidFill>
                <a:effectLst/>
                <a:latin typeface="Segoe UI" panose="020B0502040204020203" pitchFamily="34" charset="0"/>
                <a:ea typeface="Times New Roman" panose="02020603050405020304" pitchFamily="18" charset="0"/>
              </a:rPr>
              <a:t>: This component further normalizes the output of the feedforward neural network.</a:t>
            </a:r>
            <a:endParaRPr lang="en-US" sz="1800" dirty="0">
              <a:solidFill>
                <a:schemeClr val="bg1">
                  <a:lumMod val="85000"/>
                </a:schemeClr>
              </a:solidFill>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123081424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ppt_w</p:attrName>
                                        </p:attrNameLst>
                                      </p:cBhvr>
                                      <p:tavLst>
                                        <p:tav tm="0">
                                          <p:val>
                                            <p:fltVal val="0"/>
                                          </p:val>
                                        </p:tav>
                                        <p:tav tm="100000">
                                          <p:val>
                                            <p:strVal val="#ppt_w"/>
                                          </p:val>
                                        </p:tav>
                                      </p:tavLst>
                                    </p:anim>
                                    <p:anim calcmode="lin" valueType="num">
                                      <p:cBhvr>
                                        <p:cTn id="22" dur="500" fill="hold"/>
                                        <p:tgtEl>
                                          <p:spTgt spid="4"/>
                                        </p:tgtEl>
                                        <p:attrNameLst>
                                          <p:attrName>ppt_h</p:attrName>
                                        </p:attrNameLst>
                                      </p:cBhvr>
                                      <p:tavLst>
                                        <p:tav tm="0">
                                          <p:val>
                                            <p:fltVal val="0"/>
                                          </p:val>
                                        </p:tav>
                                        <p:tav tm="100000">
                                          <p:val>
                                            <p:strVal val="#ppt_h"/>
                                          </p:val>
                                        </p:tav>
                                      </p:tavLst>
                                    </p:anim>
                                    <p:animEffect transition="in" filter="fade">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xit" presetSubtype="32" fill="hold" grpId="1" nodeType="clickEffect">
                                  <p:stCondLst>
                                    <p:cond delay="0"/>
                                  </p:stCondLst>
                                  <p:childTnLst>
                                    <p:anim calcmode="lin" valueType="num">
                                      <p:cBhvr>
                                        <p:cTn id="27" dur="500"/>
                                        <p:tgtEl>
                                          <p:spTgt spid="4"/>
                                        </p:tgtEl>
                                        <p:attrNameLst>
                                          <p:attrName>ppt_w</p:attrName>
                                        </p:attrNameLst>
                                      </p:cBhvr>
                                      <p:tavLst>
                                        <p:tav tm="0">
                                          <p:val>
                                            <p:strVal val="ppt_w"/>
                                          </p:val>
                                        </p:tav>
                                        <p:tav tm="100000">
                                          <p:val>
                                            <p:fltVal val="0"/>
                                          </p:val>
                                        </p:tav>
                                      </p:tavLst>
                                    </p:anim>
                                    <p:anim calcmode="lin" valueType="num">
                                      <p:cBhvr>
                                        <p:cTn id="28" dur="500"/>
                                        <p:tgtEl>
                                          <p:spTgt spid="4"/>
                                        </p:tgtEl>
                                        <p:attrNameLst>
                                          <p:attrName>ppt_h</p:attrName>
                                        </p:attrNameLst>
                                      </p:cBhvr>
                                      <p:tavLst>
                                        <p:tav tm="0">
                                          <p:val>
                                            <p:strVal val="ppt_h"/>
                                          </p:val>
                                        </p:tav>
                                        <p:tav tm="100000">
                                          <p:val>
                                            <p:fltVal val="0"/>
                                          </p:val>
                                        </p:tav>
                                      </p:tavLst>
                                    </p:anim>
                                    <p:animEffect transition="out" filter="fade">
                                      <p:cBhvr>
                                        <p:cTn id="29" dur="500"/>
                                        <p:tgtEl>
                                          <p:spTgt spid="4"/>
                                        </p:tgtEl>
                                      </p:cBhvr>
                                    </p:animEffect>
                                    <p:set>
                                      <p:cBhvr>
                                        <p:cTn id="30" dur="1" fill="hold">
                                          <p:stCondLst>
                                            <p:cond delay="499"/>
                                          </p:stCondLst>
                                        </p:cTn>
                                        <p:tgtEl>
                                          <p:spTgt spid="4"/>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3" presetClass="exit" presetSubtype="32" fill="hold" grpId="1" nodeType="clickEffect">
                                  <p:stCondLst>
                                    <p:cond delay="0"/>
                                  </p:stCondLst>
                                  <p:childTnLst>
                                    <p:anim calcmode="lin" valueType="num">
                                      <p:cBhvr>
                                        <p:cTn id="34" dur="500"/>
                                        <p:tgtEl>
                                          <p:spTgt spid="3">
                                            <p:txEl>
                                              <p:pRg st="0" end="0"/>
                                            </p:txEl>
                                          </p:spTgt>
                                        </p:tgtEl>
                                        <p:attrNameLst>
                                          <p:attrName>ppt_w</p:attrName>
                                        </p:attrNameLst>
                                      </p:cBhvr>
                                      <p:tavLst>
                                        <p:tav tm="0">
                                          <p:val>
                                            <p:strVal val="ppt_w"/>
                                          </p:val>
                                        </p:tav>
                                        <p:tav tm="100000">
                                          <p:val>
                                            <p:fltVal val="0"/>
                                          </p:val>
                                        </p:tav>
                                      </p:tavLst>
                                    </p:anim>
                                    <p:anim calcmode="lin" valueType="num">
                                      <p:cBhvr>
                                        <p:cTn id="35" dur="500"/>
                                        <p:tgtEl>
                                          <p:spTgt spid="3">
                                            <p:txEl>
                                              <p:pRg st="0" end="0"/>
                                            </p:txEl>
                                          </p:spTgt>
                                        </p:tgtEl>
                                        <p:attrNameLst>
                                          <p:attrName>ppt_h</p:attrName>
                                        </p:attrNameLst>
                                      </p:cBhvr>
                                      <p:tavLst>
                                        <p:tav tm="0">
                                          <p:val>
                                            <p:strVal val="ppt_h"/>
                                          </p:val>
                                        </p:tav>
                                        <p:tav tm="100000">
                                          <p:val>
                                            <p:fltVal val="0"/>
                                          </p:val>
                                        </p:tav>
                                      </p:tavLst>
                                    </p:anim>
                                    <p:animEffect transition="out" filter="fade">
                                      <p:cBhvr>
                                        <p:cTn id="36" dur="500"/>
                                        <p:tgtEl>
                                          <p:spTgt spid="3">
                                            <p:txEl>
                                              <p:pRg st="0" end="0"/>
                                            </p:txEl>
                                          </p:spTgt>
                                        </p:tgtEl>
                                      </p:cBhvr>
                                    </p:animEffect>
                                    <p:set>
                                      <p:cBhvr>
                                        <p:cTn id="37"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53" presetClass="exit" presetSubtype="32" fill="hold" grpId="1" nodeType="clickEffect">
                                  <p:stCondLst>
                                    <p:cond delay="0"/>
                                  </p:stCondLst>
                                  <p:childTnLst>
                                    <p:anim calcmode="lin" valueType="num">
                                      <p:cBhvr>
                                        <p:cTn id="41" dur="500"/>
                                        <p:tgtEl>
                                          <p:spTgt spid="3">
                                            <p:txEl>
                                              <p:pRg st="1" end="1"/>
                                            </p:txEl>
                                          </p:spTgt>
                                        </p:tgtEl>
                                        <p:attrNameLst>
                                          <p:attrName>ppt_w</p:attrName>
                                        </p:attrNameLst>
                                      </p:cBhvr>
                                      <p:tavLst>
                                        <p:tav tm="0">
                                          <p:val>
                                            <p:strVal val="ppt_w"/>
                                          </p:val>
                                        </p:tav>
                                        <p:tav tm="100000">
                                          <p:val>
                                            <p:fltVal val="0"/>
                                          </p:val>
                                        </p:tav>
                                      </p:tavLst>
                                    </p:anim>
                                    <p:anim calcmode="lin" valueType="num">
                                      <p:cBhvr>
                                        <p:cTn id="42" dur="500"/>
                                        <p:tgtEl>
                                          <p:spTgt spid="3">
                                            <p:txEl>
                                              <p:pRg st="1" end="1"/>
                                            </p:txEl>
                                          </p:spTgt>
                                        </p:tgtEl>
                                        <p:attrNameLst>
                                          <p:attrName>ppt_h</p:attrName>
                                        </p:attrNameLst>
                                      </p:cBhvr>
                                      <p:tavLst>
                                        <p:tav tm="0">
                                          <p:val>
                                            <p:strVal val="ppt_h"/>
                                          </p:val>
                                        </p:tav>
                                        <p:tav tm="100000">
                                          <p:val>
                                            <p:fltVal val="0"/>
                                          </p:val>
                                        </p:tav>
                                      </p:tavLst>
                                    </p:anim>
                                    <p:animEffect transition="out" filter="fade">
                                      <p:cBhvr>
                                        <p:cTn id="43" dur="500"/>
                                        <p:tgtEl>
                                          <p:spTgt spid="3">
                                            <p:txEl>
                                              <p:pRg st="1" end="1"/>
                                            </p:txEl>
                                          </p:spTgt>
                                        </p:tgtEl>
                                      </p:cBhvr>
                                    </p:animEffect>
                                    <p:set>
                                      <p:cBhvr>
                                        <p:cTn id="44" dur="1" fill="hold">
                                          <p:stCondLst>
                                            <p:cond delay="499"/>
                                          </p:stCondLst>
                                        </p:cTn>
                                        <p:tgtEl>
                                          <p:spTgt spid="3">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4" grpId="0"/>
      <p:bldP spid="4" grpId="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6BA86-E683-1753-55B1-F0056D800050}"/>
              </a:ext>
            </a:extLst>
          </p:cNvPr>
          <p:cNvSpPr>
            <a:spLocks noGrp="1"/>
          </p:cNvSpPr>
          <p:nvPr>
            <p:ph type="title"/>
          </p:nvPr>
        </p:nvSpPr>
        <p:spPr>
          <a:xfrm>
            <a:off x="1066800" y="-617637"/>
            <a:ext cx="10058400" cy="1450757"/>
          </a:xfrm>
        </p:spPr>
        <p:txBody>
          <a:bodyPr/>
          <a:lstStyle/>
          <a:p>
            <a:pPr algn="ctr"/>
            <a:r>
              <a:rPr lang="en-US" dirty="0">
                <a:solidFill>
                  <a:schemeClr val="bg1">
                    <a:lumMod val="85000"/>
                  </a:schemeClr>
                </a:solidFill>
                <a:latin typeface="Felix Titling" panose="04060505060202020A04" pitchFamily="82" charset="0"/>
              </a:rPr>
              <a:t>Architects of GPT-2</a:t>
            </a:r>
          </a:p>
        </p:txBody>
      </p:sp>
      <p:sp>
        <p:nvSpPr>
          <p:cNvPr id="3" name="Content Placeholder 2">
            <a:extLst>
              <a:ext uri="{FF2B5EF4-FFF2-40B4-BE49-F238E27FC236}">
                <a16:creationId xmlns:a16="http://schemas.microsoft.com/office/drawing/2014/main" id="{6E2565EE-B5F5-0410-DA8D-ECB6ADC8C6A4}"/>
              </a:ext>
            </a:extLst>
          </p:cNvPr>
          <p:cNvSpPr>
            <a:spLocks noGrp="1"/>
          </p:cNvSpPr>
          <p:nvPr>
            <p:ph idx="1"/>
          </p:nvPr>
        </p:nvSpPr>
        <p:spPr>
          <a:xfrm>
            <a:off x="1219200" y="1063414"/>
            <a:ext cx="10058400" cy="4023360"/>
          </a:xfrm>
        </p:spPr>
        <p:txBody>
          <a:bodyPr/>
          <a:lstStyle/>
          <a:p>
            <a:r>
              <a:rPr lang="en-US" sz="2400" dirty="0">
                <a:solidFill>
                  <a:schemeClr val="bg1">
                    <a:lumMod val="85000"/>
                  </a:schemeClr>
                </a:solidFill>
                <a:latin typeface="Times New Roman" panose="02020603050405020304" pitchFamily="18" charset="0"/>
                <a:cs typeface="Times New Roman" panose="02020603050405020304" pitchFamily="18" charset="0"/>
              </a:rPr>
              <a:t>The transformer </a:t>
            </a:r>
            <a:r>
              <a:rPr lang="en-US" sz="2400" b="1" dirty="0">
                <a:solidFill>
                  <a:schemeClr val="bg1">
                    <a:lumMod val="85000"/>
                  </a:schemeClr>
                </a:solidFill>
                <a:latin typeface="Times New Roman" panose="02020603050405020304" pitchFamily="18" charset="0"/>
                <a:cs typeface="Times New Roman" panose="02020603050405020304" pitchFamily="18" charset="0"/>
              </a:rPr>
              <a:t>Decoder </a:t>
            </a:r>
            <a:r>
              <a:rPr lang="en-US" sz="2400" dirty="0">
                <a:solidFill>
                  <a:schemeClr val="bg1">
                    <a:lumMod val="85000"/>
                  </a:schemeClr>
                </a:solidFill>
                <a:latin typeface="Times New Roman" panose="02020603050405020304" pitchFamily="18" charset="0"/>
                <a:cs typeface="Times New Roman" panose="02020603050405020304" pitchFamily="18" charset="0"/>
              </a:rPr>
              <a:t>also consists of 12 identical layers, each of which has the following components:</a:t>
            </a:r>
          </a:p>
          <a:p>
            <a:endParaRPr lang="en-US" dirty="0">
              <a:solidFill>
                <a:schemeClr val="bg1">
                  <a:lumMod val="85000"/>
                </a:schemeClr>
              </a:solidFill>
            </a:endParaRPr>
          </a:p>
        </p:txBody>
      </p:sp>
      <p:sp>
        <p:nvSpPr>
          <p:cNvPr id="4" name="TextBox 3">
            <a:extLst>
              <a:ext uri="{FF2B5EF4-FFF2-40B4-BE49-F238E27FC236}">
                <a16:creationId xmlns:a16="http://schemas.microsoft.com/office/drawing/2014/main" id="{57832F65-5788-0E35-1AAD-9F7A413569C7}"/>
              </a:ext>
            </a:extLst>
          </p:cNvPr>
          <p:cNvSpPr txBox="1"/>
          <p:nvPr/>
        </p:nvSpPr>
        <p:spPr>
          <a:xfrm>
            <a:off x="1066800" y="2025226"/>
            <a:ext cx="10129520" cy="3970318"/>
          </a:xfrm>
          <a:prstGeom prst="rect">
            <a:avLst/>
          </a:prstGeom>
          <a:noFill/>
        </p:spPr>
        <p:txBody>
          <a:bodyPr wrap="square" rtlCol="0">
            <a:spAutoFit/>
          </a:bodyPr>
          <a:lstStyle/>
          <a:p>
            <a:pPr marL="342900" lvl="0" indent="-342900">
              <a:buAutoNum type="arabicPeriod"/>
            </a:pPr>
            <a:r>
              <a:rPr lang="en-US" b="1" u="sng" dirty="0">
                <a:solidFill>
                  <a:schemeClr val="bg1">
                    <a:lumMod val="85000"/>
                  </a:schemeClr>
                </a:solidFill>
              </a:rPr>
              <a:t>Masked multi-head self-attention mechanism: </a:t>
            </a:r>
            <a:r>
              <a:rPr lang="en-US" dirty="0">
                <a:solidFill>
                  <a:schemeClr val="bg1">
                    <a:lumMod val="85000"/>
                  </a:schemeClr>
                </a:solidFill>
              </a:rPr>
              <a:t>This component is similar to the self-attention mechanism in the encoder, but is modified to allow the model to attend only to previous tokens in the output sequence, preventing it from "cheating" by looking ahead in the sequence.</a:t>
            </a:r>
          </a:p>
          <a:p>
            <a:pPr marL="342900" lvl="0" indent="-342900">
              <a:buAutoNum type="arabicPeriod"/>
            </a:pPr>
            <a:endParaRPr lang="en-US" dirty="0">
              <a:solidFill>
                <a:schemeClr val="bg1">
                  <a:lumMod val="85000"/>
                </a:schemeClr>
              </a:solidFill>
            </a:endParaRPr>
          </a:p>
          <a:p>
            <a:pPr marL="342900" lvl="0" indent="-342900">
              <a:buAutoNum type="arabicPeriod" startAt="2"/>
            </a:pPr>
            <a:r>
              <a:rPr lang="en-US" b="1" u="sng" dirty="0">
                <a:solidFill>
                  <a:schemeClr val="bg1">
                    <a:lumMod val="85000"/>
                  </a:schemeClr>
                </a:solidFill>
              </a:rPr>
              <a:t>Layer normalization: </a:t>
            </a:r>
            <a:r>
              <a:rPr lang="en-US" dirty="0">
                <a:solidFill>
                  <a:schemeClr val="bg1">
                    <a:lumMod val="85000"/>
                  </a:schemeClr>
                </a:solidFill>
              </a:rPr>
              <a:t>This component performs the same function as in the encoder.</a:t>
            </a:r>
          </a:p>
          <a:p>
            <a:pPr marL="342900" lvl="0" indent="-342900">
              <a:buAutoNum type="arabicPeriod" startAt="2"/>
            </a:pPr>
            <a:endParaRPr lang="en-US" dirty="0">
              <a:solidFill>
                <a:schemeClr val="bg1">
                  <a:lumMod val="85000"/>
                </a:schemeClr>
              </a:solidFill>
            </a:endParaRPr>
          </a:p>
          <a:p>
            <a:pPr marL="342900" lvl="0" indent="-342900">
              <a:buAutoNum type="arabicPeriod" startAt="3"/>
            </a:pPr>
            <a:r>
              <a:rPr lang="en-US" b="1" u="sng" dirty="0">
                <a:solidFill>
                  <a:schemeClr val="bg1">
                    <a:lumMod val="85000"/>
                  </a:schemeClr>
                </a:solidFill>
              </a:rPr>
              <a:t>Multi-head attention mechanism:</a:t>
            </a:r>
            <a:r>
              <a:rPr lang="en-US" dirty="0">
                <a:solidFill>
                  <a:schemeClr val="bg1">
                    <a:lumMod val="85000"/>
                  </a:schemeClr>
                </a:solidFill>
              </a:rPr>
              <a:t> This component allows the model to attend to different parts of the input sequence, based on the current state of the decoder and the output sequence generated so far.</a:t>
            </a:r>
          </a:p>
          <a:p>
            <a:pPr lvl="0"/>
            <a:endParaRPr lang="en-US" dirty="0">
              <a:solidFill>
                <a:schemeClr val="bg1">
                  <a:lumMod val="85000"/>
                </a:schemeClr>
              </a:solidFill>
            </a:endParaRPr>
          </a:p>
          <a:p>
            <a:pPr marL="342900" lvl="0" indent="-342900">
              <a:buAutoNum type="arabicPeriod" startAt="4"/>
            </a:pPr>
            <a:r>
              <a:rPr lang="en-US" b="1" u="sng" dirty="0">
                <a:solidFill>
                  <a:schemeClr val="bg1">
                    <a:lumMod val="85000"/>
                  </a:schemeClr>
                </a:solidFill>
              </a:rPr>
              <a:t>Layer normalization: </a:t>
            </a:r>
            <a:r>
              <a:rPr lang="en-US" dirty="0">
                <a:solidFill>
                  <a:schemeClr val="bg1">
                    <a:lumMod val="85000"/>
                  </a:schemeClr>
                </a:solidFill>
              </a:rPr>
              <a:t>This component performs the same function as in the encoder.</a:t>
            </a:r>
          </a:p>
          <a:p>
            <a:pPr marL="342900" lvl="0" indent="-342900">
              <a:buAutoNum type="arabicPeriod" startAt="4"/>
            </a:pPr>
            <a:endParaRPr lang="en-US" dirty="0">
              <a:solidFill>
                <a:schemeClr val="bg1">
                  <a:lumMod val="85000"/>
                </a:schemeClr>
              </a:solidFill>
            </a:endParaRPr>
          </a:p>
          <a:p>
            <a:pPr lvl="0"/>
            <a:r>
              <a:rPr lang="en-US" dirty="0">
                <a:solidFill>
                  <a:schemeClr val="bg1">
                    <a:lumMod val="85000"/>
                  </a:schemeClr>
                </a:solidFill>
              </a:rPr>
              <a:t>5.    </a:t>
            </a:r>
            <a:r>
              <a:rPr lang="en-US" b="1" u="sng" dirty="0">
                <a:solidFill>
                  <a:schemeClr val="bg1">
                    <a:lumMod val="85000"/>
                  </a:schemeClr>
                </a:solidFill>
              </a:rPr>
              <a:t>Feedforward neural network: </a:t>
            </a:r>
            <a:r>
              <a:rPr lang="en-US" dirty="0">
                <a:solidFill>
                  <a:schemeClr val="bg1">
                    <a:lumMod val="85000"/>
                  </a:schemeClr>
                </a:solidFill>
              </a:rPr>
              <a:t>This component performs the same function as in the encoder.</a:t>
            </a:r>
          </a:p>
          <a:p>
            <a:pPr lvl="0"/>
            <a:endParaRPr lang="en-US" dirty="0">
              <a:solidFill>
                <a:schemeClr val="bg1">
                  <a:lumMod val="85000"/>
                </a:schemeClr>
              </a:solidFill>
            </a:endParaRPr>
          </a:p>
          <a:p>
            <a:r>
              <a:rPr lang="en-US" dirty="0">
                <a:solidFill>
                  <a:schemeClr val="bg1">
                    <a:lumMod val="85000"/>
                  </a:schemeClr>
                </a:solidFill>
              </a:rPr>
              <a:t>6.    </a:t>
            </a:r>
            <a:r>
              <a:rPr lang="en-US" b="1" u="sng" dirty="0">
                <a:solidFill>
                  <a:schemeClr val="bg1">
                    <a:lumMod val="85000"/>
                  </a:schemeClr>
                </a:solidFill>
              </a:rPr>
              <a:t>Additional layer normalization: </a:t>
            </a:r>
            <a:r>
              <a:rPr lang="en-US" dirty="0">
                <a:solidFill>
                  <a:schemeClr val="bg1">
                    <a:lumMod val="85000"/>
                  </a:schemeClr>
                </a:solidFill>
              </a:rPr>
              <a:t>This component performs the same function as in the encoder</a:t>
            </a:r>
          </a:p>
        </p:txBody>
      </p:sp>
    </p:spTree>
    <p:extLst>
      <p:ext uri="{BB962C8B-B14F-4D97-AF65-F5344CB8AC3E}">
        <p14:creationId xmlns:p14="http://schemas.microsoft.com/office/powerpoint/2010/main" val="414076148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xit" presetSubtype="32" fill="hold" grpId="1" nodeType="clickEffect">
                                  <p:stCondLst>
                                    <p:cond delay="0"/>
                                  </p:stCondLst>
                                  <p:childTnLst>
                                    <p:anim calcmode="lin" valueType="num">
                                      <p:cBhvr>
                                        <p:cTn id="16" dur="500"/>
                                        <p:tgtEl>
                                          <p:spTgt spid="3">
                                            <p:txEl>
                                              <p:pRg st="0" end="0"/>
                                            </p:txEl>
                                          </p:spTgt>
                                        </p:tgtEl>
                                        <p:attrNameLst>
                                          <p:attrName>ppt_w</p:attrName>
                                        </p:attrNameLst>
                                      </p:cBhvr>
                                      <p:tavLst>
                                        <p:tav tm="0">
                                          <p:val>
                                            <p:strVal val="ppt_w"/>
                                          </p:val>
                                        </p:tav>
                                        <p:tav tm="100000">
                                          <p:val>
                                            <p:fltVal val="0"/>
                                          </p:val>
                                        </p:tav>
                                      </p:tavLst>
                                    </p:anim>
                                    <p:anim calcmode="lin" valueType="num">
                                      <p:cBhvr>
                                        <p:cTn id="17" dur="500"/>
                                        <p:tgtEl>
                                          <p:spTgt spid="3">
                                            <p:txEl>
                                              <p:pRg st="0" end="0"/>
                                            </p:txEl>
                                          </p:spTgt>
                                        </p:tgtEl>
                                        <p:attrNameLst>
                                          <p:attrName>ppt_h</p:attrName>
                                        </p:attrNameLst>
                                      </p:cBhvr>
                                      <p:tavLst>
                                        <p:tav tm="0">
                                          <p:val>
                                            <p:strVal val="ppt_h"/>
                                          </p:val>
                                        </p:tav>
                                        <p:tav tm="100000">
                                          <p:val>
                                            <p:fltVal val="0"/>
                                          </p:val>
                                        </p:tav>
                                      </p:tavLst>
                                    </p:anim>
                                    <p:animEffect transition="out" filter="fade">
                                      <p:cBhvr>
                                        <p:cTn id="18" dur="500"/>
                                        <p:tgtEl>
                                          <p:spTgt spid="3">
                                            <p:txEl>
                                              <p:pRg st="0" end="0"/>
                                            </p:txEl>
                                          </p:spTgt>
                                        </p:tgtEl>
                                      </p:cBhvr>
                                    </p:animEffect>
                                    <p:set>
                                      <p:cBhvr>
                                        <p:cTn id="19"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53" presetClass="exit" presetSubtype="32" fill="hold" grpId="1" nodeType="clickEffect">
                                  <p:stCondLst>
                                    <p:cond delay="0"/>
                                  </p:stCondLst>
                                  <p:childTnLst>
                                    <p:anim calcmode="lin" valueType="num">
                                      <p:cBhvr>
                                        <p:cTn id="23" dur="500"/>
                                        <p:tgtEl>
                                          <p:spTgt spid="4"/>
                                        </p:tgtEl>
                                        <p:attrNameLst>
                                          <p:attrName>ppt_w</p:attrName>
                                        </p:attrNameLst>
                                      </p:cBhvr>
                                      <p:tavLst>
                                        <p:tav tm="0">
                                          <p:val>
                                            <p:strVal val="ppt_w"/>
                                          </p:val>
                                        </p:tav>
                                        <p:tav tm="100000">
                                          <p:val>
                                            <p:fltVal val="0"/>
                                          </p:val>
                                        </p:tav>
                                      </p:tavLst>
                                    </p:anim>
                                    <p:anim calcmode="lin" valueType="num">
                                      <p:cBhvr>
                                        <p:cTn id="24" dur="500"/>
                                        <p:tgtEl>
                                          <p:spTgt spid="4"/>
                                        </p:tgtEl>
                                        <p:attrNameLst>
                                          <p:attrName>ppt_h</p:attrName>
                                        </p:attrNameLst>
                                      </p:cBhvr>
                                      <p:tavLst>
                                        <p:tav tm="0">
                                          <p:val>
                                            <p:strVal val="ppt_h"/>
                                          </p:val>
                                        </p:tav>
                                        <p:tav tm="100000">
                                          <p:val>
                                            <p:fltVal val="0"/>
                                          </p:val>
                                        </p:tav>
                                      </p:tavLst>
                                    </p:anim>
                                    <p:animEffect transition="out" filter="fade">
                                      <p:cBhvr>
                                        <p:cTn id="25" dur="500"/>
                                        <p:tgtEl>
                                          <p:spTgt spid="4"/>
                                        </p:tgtEl>
                                      </p:cBhvr>
                                    </p:animEffect>
                                    <p:set>
                                      <p:cBhvr>
                                        <p:cTn id="26"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4" grpId="0"/>
      <p:bldP spid="4" grpId="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6BA86-E683-1753-55B1-F0056D800050}"/>
              </a:ext>
            </a:extLst>
          </p:cNvPr>
          <p:cNvSpPr>
            <a:spLocks noGrp="1"/>
          </p:cNvSpPr>
          <p:nvPr>
            <p:ph type="title"/>
          </p:nvPr>
        </p:nvSpPr>
        <p:spPr>
          <a:xfrm>
            <a:off x="1066800" y="-617637"/>
            <a:ext cx="10058400" cy="1450757"/>
          </a:xfrm>
        </p:spPr>
        <p:txBody>
          <a:bodyPr/>
          <a:lstStyle/>
          <a:p>
            <a:pPr algn="ctr"/>
            <a:r>
              <a:rPr lang="en-US" dirty="0">
                <a:solidFill>
                  <a:schemeClr val="bg1">
                    <a:lumMod val="85000"/>
                  </a:schemeClr>
                </a:solidFill>
                <a:latin typeface="Felix Titling" panose="04060505060202020A04" pitchFamily="82" charset="0"/>
              </a:rPr>
              <a:t>Architects of GPT-2</a:t>
            </a:r>
          </a:p>
        </p:txBody>
      </p:sp>
      <p:pic>
        <p:nvPicPr>
          <p:cNvPr id="8" name="Picture 7">
            <a:extLst>
              <a:ext uri="{FF2B5EF4-FFF2-40B4-BE49-F238E27FC236}">
                <a16:creationId xmlns:a16="http://schemas.microsoft.com/office/drawing/2014/main" id="{5A464DD4-0C77-F637-8791-CF05F48FDD56}"/>
              </a:ext>
            </a:extLst>
          </p:cNvPr>
          <p:cNvPicPr>
            <a:picLocks noChangeAspect="1"/>
          </p:cNvPicPr>
          <p:nvPr/>
        </p:nvPicPr>
        <p:blipFill>
          <a:blip r:embed="rId3"/>
          <a:stretch>
            <a:fillRect/>
          </a:stretch>
        </p:blipFill>
        <p:spPr>
          <a:xfrm>
            <a:off x="2906772" y="1064967"/>
            <a:ext cx="3118108" cy="5006652"/>
          </a:xfrm>
          <a:prstGeom prst="rect">
            <a:avLst/>
          </a:prstGeom>
        </p:spPr>
      </p:pic>
      <p:sp>
        <p:nvSpPr>
          <p:cNvPr id="9" name="TextBox 8">
            <a:extLst>
              <a:ext uri="{FF2B5EF4-FFF2-40B4-BE49-F238E27FC236}">
                <a16:creationId xmlns:a16="http://schemas.microsoft.com/office/drawing/2014/main" id="{32D7111C-7E06-7119-6734-FA427870C634}"/>
              </a:ext>
            </a:extLst>
          </p:cNvPr>
          <p:cNvSpPr txBox="1"/>
          <p:nvPr/>
        </p:nvSpPr>
        <p:spPr>
          <a:xfrm>
            <a:off x="6409948" y="4531360"/>
            <a:ext cx="2875280" cy="646331"/>
          </a:xfrm>
          <a:prstGeom prst="rect">
            <a:avLst/>
          </a:prstGeom>
          <a:noFill/>
        </p:spPr>
        <p:txBody>
          <a:bodyPr wrap="square" rtlCol="0">
            <a:spAutoFit/>
          </a:bodyPr>
          <a:lstStyle/>
          <a:p>
            <a:r>
              <a:rPr lang="en-US" dirty="0">
                <a:solidFill>
                  <a:schemeClr val="bg1">
                    <a:lumMod val="85000"/>
                  </a:schemeClr>
                </a:solidFill>
              </a:rPr>
              <a:t>An example of  the decoder layer of GPT-2</a:t>
            </a:r>
          </a:p>
        </p:txBody>
      </p:sp>
    </p:spTree>
    <p:extLst>
      <p:ext uri="{BB962C8B-B14F-4D97-AF65-F5344CB8AC3E}">
        <p14:creationId xmlns:p14="http://schemas.microsoft.com/office/powerpoint/2010/main" val="1490718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horizontal)">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6BA86-E683-1753-55B1-F0056D800050}"/>
              </a:ext>
            </a:extLst>
          </p:cNvPr>
          <p:cNvSpPr>
            <a:spLocks noGrp="1"/>
          </p:cNvSpPr>
          <p:nvPr>
            <p:ph type="title"/>
          </p:nvPr>
        </p:nvSpPr>
        <p:spPr>
          <a:xfrm>
            <a:off x="1066800" y="-617637"/>
            <a:ext cx="10058400" cy="1450757"/>
          </a:xfrm>
        </p:spPr>
        <p:txBody>
          <a:bodyPr/>
          <a:lstStyle/>
          <a:p>
            <a:pPr algn="ctr"/>
            <a:r>
              <a:rPr lang="en-US" dirty="0">
                <a:solidFill>
                  <a:schemeClr val="bg1">
                    <a:lumMod val="85000"/>
                  </a:schemeClr>
                </a:solidFill>
                <a:latin typeface="Felix Titling" panose="04060505060202020A04" pitchFamily="82" charset="0"/>
              </a:rPr>
              <a:t>Architects of GPT-2</a:t>
            </a:r>
          </a:p>
        </p:txBody>
      </p:sp>
      <p:sp>
        <p:nvSpPr>
          <p:cNvPr id="3" name="TextBox 2">
            <a:extLst>
              <a:ext uri="{FF2B5EF4-FFF2-40B4-BE49-F238E27FC236}">
                <a16:creationId xmlns:a16="http://schemas.microsoft.com/office/drawing/2014/main" id="{B6E07161-0CE6-C134-0DEB-B41A845AFDA8}"/>
              </a:ext>
            </a:extLst>
          </p:cNvPr>
          <p:cNvSpPr txBox="1"/>
          <p:nvPr/>
        </p:nvSpPr>
        <p:spPr>
          <a:xfrm>
            <a:off x="1534160" y="1757680"/>
            <a:ext cx="9458960" cy="4862870"/>
          </a:xfrm>
          <a:prstGeom prst="rect">
            <a:avLst/>
          </a:prstGeom>
          <a:noFill/>
        </p:spPr>
        <p:txBody>
          <a:bodyPr wrap="square" rtlCol="0">
            <a:spAutoFit/>
          </a:bodyPr>
          <a:lstStyle/>
          <a:p>
            <a:pPr marL="0" marR="0">
              <a:spcBef>
                <a:spcPts val="1500"/>
              </a:spcBef>
              <a:spcAft>
                <a:spcPts val="1500"/>
              </a:spcAft>
            </a:pP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At a high level, the GPT-2 model takes in a </a:t>
            </a:r>
            <a:r>
              <a:rPr lang="en-US" sz="2000" u="sng"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sequence of tokens </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as input and generates a </a:t>
            </a:r>
            <a:r>
              <a:rPr lang="en-US" sz="2000" u="sng"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sequence of tokens </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as output. The input sequence is processed by the transformer layers, which use </a:t>
            </a:r>
            <a:r>
              <a:rPr lang="en-US" sz="2000" u="sng"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attention mechanisms </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to focus on the </a:t>
            </a:r>
            <a:r>
              <a:rPr lang="en-US" sz="2000" u="sng"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most relevant parts</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of the input for each output token.</a:t>
            </a:r>
          </a:p>
          <a:p>
            <a:pPr marL="0" marR="0" algn="l">
              <a:spcBef>
                <a:spcPts val="1500"/>
              </a:spcBef>
              <a:spcAft>
                <a:spcPts val="1500"/>
              </a:spcAft>
            </a:pP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The model is trained in an </a:t>
            </a:r>
            <a:r>
              <a:rPr lang="en-US" sz="2000" u="sng"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unsupervised</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manner on a large corpus of text data, using a technique called </a:t>
            </a:r>
            <a:r>
              <a:rPr lang="en-US" sz="2000" u="sng"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masked language modeling</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During training, some of the input tokens are randomly masked and the model is tasked with </a:t>
            </a:r>
            <a:r>
              <a:rPr lang="en-US" sz="2000" u="sng"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predicting the masked tokens</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based on the context of the surrounding tokens.</a:t>
            </a:r>
          </a:p>
          <a:p>
            <a:pPr marL="0" marR="0" algn="l">
              <a:spcBef>
                <a:spcPts val="1500"/>
              </a:spcBef>
              <a:spcAft>
                <a:spcPts val="0"/>
              </a:spcAft>
            </a:pP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Once trained, the GPT-2 model </a:t>
            </a:r>
            <a:r>
              <a:rPr lang="en-US" sz="2000" u="sng"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can be fine-tuned</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on specific natural language processing tasks, such as </a:t>
            </a:r>
            <a:r>
              <a:rPr lang="en-US" sz="2000" u="sng"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language translation, text completion, or question answering</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The model has been shown to be </a:t>
            </a:r>
            <a:r>
              <a:rPr lang="en-US" sz="2000" b="1"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highly effective</a:t>
            </a:r>
            <a:r>
              <a:rPr lang="en-US" sz="2000" dirty="0">
                <a:solidFill>
                  <a:schemeClr val="bg1">
                    <a:lumMod val="8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 wide range of natural language processing tasks, due in part to its large size and sophisticated architecture.</a:t>
            </a:r>
          </a:p>
          <a:p>
            <a:endParaRPr lang="en-US" sz="2000" dirty="0">
              <a:solidFill>
                <a:schemeClr val="bg1">
                  <a:lumMod val="8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223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2000" b="-1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56925-C986-1825-E545-86F66C1B820C}"/>
              </a:ext>
            </a:extLst>
          </p:cNvPr>
          <p:cNvSpPr>
            <a:spLocks noGrp="1"/>
          </p:cNvSpPr>
          <p:nvPr>
            <p:ph type="title"/>
          </p:nvPr>
        </p:nvSpPr>
        <p:spPr>
          <a:xfrm>
            <a:off x="406400" y="1221323"/>
            <a:ext cx="11785600" cy="2862997"/>
          </a:xfrm>
        </p:spPr>
        <p:txBody>
          <a:bodyPr>
            <a:normAutofit/>
          </a:bodyPr>
          <a:lstStyle/>
          <a:p>
            <a:pPr algn="ctr"/>
            <a:r>
              <a:rPr lang="en-US" sz="5500" b="1" kern="100" dirty="0">
                <a:solidFill>
                  <a:schemeClr val="accent3">
                    <a:lumMod val="75000"/>
                  </a:schemeClr>
                </a:solidFill>
                <a:latin typeface="Times New Roman" panose="02020603050405020304" pitchFamily="18" charset="0"/>
                <a:ea typeface="Calibri" panose="020F0502020204030204" pitchFamily="34" charset="0"/>
                <a:cs typeface="Times New Roman" panose="02020603050405020304" pitchFamily="18" charset="0"/>
              </a:rPr>
              <a:t>F</a:t>
            </a:r>
            <a:r>
              <a:rPr lang="en-US" sz="5500" b="1" kern="100" dirty="0">
                <a:solidFill>
                  <a:schemeClr val="accent3">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rPr>
              <a:t>ine-tune GPT-2 to fit your needs?</a:t>
            </a:r>
            <a:br>
              <a:rPr lang="en-US" sz="5500" kern="100" dirty="0">
                <a:solidFill>
                  <a:schemeClr val="accent3">
                    <a:lumMod val="75000"/>
                  </a:schemeClr>
                </a:solidFill>
                <a:effectLst/>
                <a:latin typeface="Calibri" panose="020F0502020204030204" pitchFamily="34" charset="0"/>
                <a:ea typeface="Calibri" panose="020F0502020204030204" pitchFamily="34" charset="0"/>
                <a:cs typeface="Times New Roman" panose="02020603050405020304" pitchFamily="18" charset="0"/>
              </a:rPr>
            </a:br>
            <a:endParaRPr lang="en-US" sz="5500" dirty="0">
              <a:solidFill>
                <a:schemeClr val="accent3">
                  <a:lumMod val="75000"/>
                </a:schemeClr>
              </a:solidFill>
            </a:endParaRPr>
          </a:p>
        </p:txBody>
      </p:sp>
      <p:sp>
        <p:nvSpPr>
          <p:cNvPr id="3" name="TextBox 2">
            <a:extLst>
              <a:ext uri="{FF2B5EF4-FFF2-40B4-BE49-F238E27FC236}">
                <a16:creationId xmlns:a16="http://schemas.microsoft.com/office/drawing/2014/main" id="{DD24C889-CF61-68A4-3A77-5CAF26E79E8C}"/>
              </a:ext>
            </a:extLst>
          </p:cNvPr>
          <p:cNvSpPr txBox="1"/>
          <p:nvPr/>
        </p:nvSpPr>
        <p:spPr>
          <a:xfrm>
            <a:off x="1031240" y="1538744"/>
            <a:ext cx="10535920" cy="2677656"/>
          </a:xfrm>
          <a:prstGeom prst="rect">
            <a:avLst/>
          </a:prstGeom>
          <a:noFill/>
        </p:spPr>
        <p:txBody>
          <a:bodyPr wrap="square" rtlCol="0">
            <a:spAutoFit/>
          </a:bodyPr>
          <a:lstStyle/>
          <a:p>
            <a:r>
              <a:rPr lang="en-US" sz="2800" dirty="0">
                <a:solidFill>
                  <a:schemeClr val="accent3">
                    <a:lumMod val="75000"/>
                  </a:schemeClr>
                </a:solidFill>
                <a:effectLst/>
                <a:latin typeface="Segoe UI" panose="020B0502040204020203" pitchFamily="34" charset="0"/>
                <a:ea typeface="Calibri" panose="020F0502020204030204" pitchFamily="34" charset="0"/>
              </a:rPr>
              <a:t>The fine-tuning process involves </a:t>
            </a:r>
            <a:r>
              <a:rPr lang="en-US" sz="2800" b="1" dirty="0">
                <a:solidFill>
                  <a:schemeClr val="accent3">
                    <a:lumMod val="75000"/>
                  </a:schemeClr>
                </a:solidFill>
                <a:effectLst/>
                <a:latin typeface="Segoe UI" panose="020B0502040204020203" pitchFamily="34" charset="0"/>
                <a:ea typeface="Calibri" panose="020F0502020204030204" pitchFamily="34" charset="0"/>
              </a:rPr>
              <a:t>adjusting the weights of the model's parameters</a:t>
            </a:r>
            <a:r>
              <a:rPr lang="en-US" sz="2800" dirty="0">
                <a:solidFill>
                  <a:schemeClr val="accent3">
                    <a:lumMod val="75000"/>
                  </a:schemeClr>
                </a:solidFill>
                <a:effectLst/>
                <a:latin typeface="Segoe UI" panose="020B0502040204020203" pitchFamily="34" charset="0"/>
                <a:ea typeface="Calibri" panose="020F0502020204030204" pitchFamily="34" charset="0"/>
              </a:rPr>
              <a:t> to better fit the specific task at hand. This is done by feeding the task-specific examples into the model and using </a:t>
            </a:r>
            <a:r>
              <a:rPr lang="en-US" sz="2800" u="sng" dirty="0">
                <a:solidFill>
                  <a:schemeClr val="accent3">
                    <a:lumMod val="75000"/>
                  </a:schemeClr>
                </a:solidFill>
                <a:effectLst/>
                <a:latin typeface="Segoe UI" panose="020B0502040204020203" pitchFamily="34" charset="0"/>
                <a:ea typeface="Calibri" panose="020F0502020204030204" pitchFamily="34" charset="0"/>
              </a:rPr>
              <a:t>backpropagation</a:t>
            </a:r>
            <a:r>
              <a:rPr lang="en-US" sz="2800" dirty="0">
                <a:solidFill>
                  <a:schemeClr val="accent3">
                    <a:lumMod val="75000"/>
                  </a:schemeClr>
                </a:solidFill>
                <a:effectLst/>
                <a:latin typeface="Segoe UI" panose="020B0502040204020203" pitchFamily="34" charset="0"/>
                <a:ea typeface="Calibri" panose="020F0502020204030204" pitchFamily="34" charset="0"/>
              </a:rPr>
              <a:t> to update the weights based on the difference between the </a:t>
            </a:r>
            <a:r>
              <a:rPr lang="en-US" sz="2800" b="1" dirty="0">
                <a:solidFill>
                  <a:schemeClr val="accent3">
                    <a:lumMod val="75000"/>
                  </a:schemeClr>
                </a:solidFill>
                <a:effectLst/>
                <a:latin typeface="Segoe UI" panose="020B0502040204020203" pitchFamily="34" charset="0"/>
                <a:ea typeface="Calibri" panose="020F0502020204030204" pitchFamily="34" charset="0"/>
              </a:rPr>
              <a:t>model's output </a:t>
            </a:r>
            <a:r>
              <a:rPr lang="en-US" sz="2800" dirty="0">
                <a:solidFill>
                  <a:schemeClr val="accent3">
                    <a:lumMod val="75000"/>
                  </a:schemeClr>
                </a:solidFill>
                <a:effectLst/>
                <a:latin typeface="Segoe UI" panose="020B0502040204020203" pitchFamily="34" charset="0"/>
                <a:ea typeface="Calibri" panose="020F0502020204030204" pitchFamily="34" charset="0"/>
              </a:rPr>
              <a:t>and </a:t>
            </a:r>
            <a:r>
              <a:rPr lang="en-US" sz="2800" b="1" dirty="0">
                <a:solidFill>
                  <a:schemeClr val="accent3">
                    <a:lumMod val="75000"/>
                  </a:schemeClr>
                </a:solidFill>
                <a:effectLst/>
                <a:latin typeface="Segoe UI" panose="020B0502040204020203" pitchFamily="34" charset="0"/>
                <a:ea typeface="Calibri" panose="020F0502020204030204" pitchFamily="34" charset="0"/>
              </a:rPr>
              <a:t>the desired output </a:t>
            </a:r>
            <a:r>
              <a:rPr lang="en-US" sz="2800" dirty="0">
                <a:solidFill>
                  <a:schemeClr val="accent3">
                    <a:lumMod val="75000"/>
                  </a:schemeClr>
                </a:solidFill>
                <a:effectLst/>
                <a:latin typeface="Segoe UI" panose="020B0502040204020203" pitchFamily="34" charset="0"/>
                <a:ea typeface="Calibri" panose="020F0502020204030204" pitchFamily="34" charset="0"/>
              </a:rPr>
              <a:t>for each example.</a:t>
            </a:r>
            <a:endParaRPr lang="en-US" sz="2800" dirty="0">
              <a:solidFill>
                <a:schemeClr val="accent3">
                  <a:lumMod val="75000"/>
                </a:schemeClr>
              </a:solidFill>
            </a:endParaRPr>
          </a:p>
        </p:txBody>
      </p:sp>
      <p:sp>
        <p:nvSpPr>
          <p:cNvPr id="4" name="TextBox 3">
            <a:extLst>
              <a:ext uri="{FF2B5EF4-FFF2-40B4-BE49-F238E27FC236}">
                <a16:creationId xmlns:a16="http://schemas.microsoft.com/office/drawing/2014/main" id="{BFA54EE1-6942-EBD5-4BFF-53B6AE962544}"/>
              </a:ext>
            </a:extLst>
          </p:cNvPr>
          <p:cNvSpPr txBox="1"/>
          <p:nvPr/>
        </p:nvSpPr>
        <p:spPr>
          <a:xfrm>
            <a:off x="1031240" y="4348479"/>
            <a:ext cx="10287000" cy="1938992"/>
          </a:xfrm>
          <a:prstGeom prst="rect">
            <a:avLst/>
          </a:prstGeom>
          <a:noFill/>
        </p:spPr>
        <p:txBody>
          <a:bodyPr wrap="square" rtlCol="0">
            <a:spAutoFit/>
          </a:bodyPr>
          <a:lstStyle/>
          <a:p>
            <a:r>
              <a:rPr lang="en-US" sz="2400" i="1" dirty="0">
                <a:solidFill>
                  <a:schemeClr val="accent3"/>
                </a:solidFill>
                <a:latin typeface="Segoe UI" panose="020B0502040204020203" pitchFamily="34" charset="0"/>
                <a:cs typeface="Segoe UI" panose="020B0502040204020203" pitchFamily="34" charset="0"/>
              </a:rPr>
              <a:t>For example, if the task is </a:t>
            </a:r>
            <a:r>
              <a:rPr lang="en-US" sz="2400" i="1" u="sng" dirty="0">
                <a:solidFill>
                  <a:schemeClr val="accent3"/>
                </a:solidFill>
                <a:latin typeface="Segoe UI" panose="020B0502040204020203" pitchFamily="34" charset="0"/>
                <a:cs typeface="Segoe UI" panose="020B0502040204020203" pitchFamily="34" charset="0"/>
              </a:rPr>
              <a:t>text classification</a:t>
            </a:r>
            <a:r>
              <a:rPr lang="en-US" sz="2400" i="1" dirty="0">
                <a:solidFill>
                  <a:schemeClr val="accent3"/>
                </a:solidFill>
                <a:latin typeface="Segoe UI" panose="020B0502040204020203" pitchFamily="34" charset="0"/>
                <a:cs typeface="Segoe UI" panose="020B0502040204020203" pitchFamily="34" charset="0"/>
              </a:rPr>
              <a:t>, the fine-tuning dataset would consist of examples of </a:t>
            </a:r>
            <a:r>
              <a:rPr lang="en-US" sz="2400" i="1" u="sng" dirty="0">
                <a:solidFill>
                  <a:schemeClr val="accent3"/>
                </a:solidFill>
                <a:latin typeface="Segoe UI" panose="020B0502040204020203" pitchFamily="34" charset="0"/>
                <a:cs typeface="Segoe UI" panose="020B0502040204020203" pitchFamily="34" charset="0"/>
              </a:rPr>
              <a:t>text with their corresponding labels </a:t>
            </a:r>
            <a:r>
              <a:rPr lang="en-US" sz="2400" i="1" dirty="0">
                <a:solidFill>
                  <a:schemeClr val="accent3"/>
                </a:solidFill>
                <a:latin typeface="Segoe UI" panose="020B0502040204020203" pitchFamily="34" charset="0"/>
                <a:cs typeface="Segoe UI" panose="020B0502040204020203" pitchFamily="34" charset="0"/>
              </a:rPr>
              <a:t>(e.g., positive or negative sentiment). The model would then be trained on this dataset by minimizing a loss function that measures the difference between the predicted labels and the true labels.</a:t>
            </a:r>
          </a:p>
        </p:txBody>
      </p:sp>
    </p:spTree>
    <p:extLst>
      <p:ext uri="{BB962C8B-B14F-4D97-AF65-F5344CB8AC3E}">
        <p14:creationId xmlns:p14="http://schemas.microsoft.com/office/powerpoint/2010/main" val="25813795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0.03164 0.03263 L -0.00248 -0.37061 " pathEditMode="relative" rAng="0" ptsTypes="AA">
                                      <p:cBhvr>
                                        <p:cTn id="6" dur="2000" fill="hold"/>
                                        <p:tgtEl>
                                          <p:spTgt spid="2"/>
                                        </p:tgtEl>
                                        <p:attrNameLst>
                                          <p:attrName>ppt_x</p:attrName>
                                          <p:attrName>ppt_y</p:attrName>
                                        </p:attrNameLst>
                                      </p:cBhvr>
                                      <p:rCtr x="1458" y="-20162"/>
                                    </p:animMotion>
                                  </p:childTnLst>
                                </p:cTn>
                              </p:par>
                            </p:childTnLst>
                          </p:cTn>
                        </p:par>
                      </p:childTnLst>
                    </p:cTn>
                  </p:par>
                  <p:par>
                    <p:cTn id="7" fill="hold">
                      <p:stCondLst>
                        <p:cond delay="indefinite"/>
                      </p:stCondLst>
                      <p:childTnLst>
                        <p:par>
                          <p:cTn id="8" fill="hold">
                            <p:stCondLst>
                              <p:cond delay="0"/>
                            </p:stCondLst>
                            <p:childTnLst>
                              <p:par>
                                <p:cTn id="9" presetID="50" presetClass="entr" presetSubtype="0" decel="10000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1000" fill="hold"/>
                                        <p:tgtEl>
                                          <p:spTgt spid="3"/>
                                        </p:tgtEl>
                                        <p:attrNameLst>
                                          <p:attrName>ppt_w</p:attrName>
                                        </p:attrNameLst>
                                      </p:cBhvr>
                                      <p:tavLst>
                                        <p:tav tm="0">
                                          <p:val>
                                            <p:strVal val="#ppt_w+.3"/>
                                          </p:val>
                                        </p:tav>
                                        <p:tav tm="100000">
                                          <p:val>
                                            <p:strVal val="#ppt_w"/>
                                          </p:val>
                                        </p:tav>
                                      </p:tavLst>
                                    </p:anim>
                                    <p:anim calcmode="lin" valueType="num">
                                      <p:cBhvr>
                                        <p:cTn id="12" dur="1000" fill="hold"/>
                                        <p:tgtEl>
                                          <p:spTgt spid="3"/>
                                        </p:tgtEl>
                                        <p:attrNameLst>
                                          <p:attrName>ppt_h</p:attrName>
                                        </p:attrNameLst>
                                      </p:cBhvr>
                                      <p:tavLst>
                                        <p:tav tm="0">
                                          <p:val>
                                            <p:strVal val="#ppt_h"/>
                                          </p:val>
                                        </p:tav>
                                        <p:tav tm="100000">
                                          <p:val>
                                            <p:strVal val="#ppt_h"/>
                                          </p:val>
                                        </p:tav>
                                      </p:tavLst>
                                    </p:anim>
                                    <p:animEffect transition="in" filter="fade">
                                      <p:cBhvr>
                                        <p:cTn id="13" dur="10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50" presetClass="entr" presetSubtype="0" decel="10000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1000" fill="hold"/>
                                        <p:tgtEl>
                                          <p:spTgt spid="4"/>
                                        </p:tgtEl>
                                        <p:attrNameLst>
                                          <p:attrName>ppt_w</p:attrName>
                                        </p:attrNameLst>
                                      </p:cBhvr>
                                      <p:tavLst>
                                        <p:tav tm="0">
                                          <p:val>
                                            <p:strVal val="#ppt_w+.3"/>
                                          </p:val>
                                        </p:tav>
                                        <p:tav tm="100000">
                                          <p:val>
                                            <p:strVal val="#ppt_w"/>
                                          </p:val>
                                        </p:tav>
                                      </p:tavLst>
                                    </p:anim>
                                    <p:anim calcmode="lin" valueType="num">
                                      <p:cBhvr>
                                        <p:cTn id="19" dur="1000" fill="hold"/>
                                        <p:tgtEl>
                                          <p:spTgt spid="4"/>
                                        </p:tgtEl>
                                        <p:attrNameLst>
                                          <p:attrName>ppt_h</p:attrName>
                                        </p:attrNameLst>
                                      </p:cBhvr>
                                      <p:tavLst>
                                        <p:tav tm="0">
                                          <p:val>
                                            <p:strVal val="#ppt_h"/>
                                          </p:val>
                                        </p:tav>
                                        <p:tav tm="100000">
                                          <p:val>
                                            <p:strVal val="#ppt_h"/>
                                          </p:val>
                                        </p:tav>
                                      </p:tavLst>
                                    </p:anim>
                                    <p:animEffect transition="in" filter="fade">
                                      <p:cBhvr>
                                        <p:cTn id="2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0" r="-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919B7-F8D7-C91D-BE95-0D5C8AFDEC0D}"/>
              </a:ext>
            </a:extLst>
          </p:cNvPr>
          <p:cNvSpPr>
            <a:spLocks noGrp="1"/>
          </p:cNvSpPr>
          <p:nvPr>
            <p:ph type="title"/>
          </p:nvPr>
        </p:nvSpPr>
        <p:spPr>
          <a:xfrm>
            <a:off x="975360" y="-532623"/>
            <a:ext cx="10058400" cy="1450757"/>
          </a:xfrm>
        </p:spPr>
        <p:txBody>
          <a:bodyPr/>
          <a:lstStyle/>
          <a:p>
            <a:pPr algn="ctr"/>
            <a:r>
              <a:rPr lang="en-US" dirty="0">
                <a:latin typeface="Georgia" panose="02040502050405020303" pitchFamily="18" charset="0"/>
              </a:rPr>
              <a:t>GPT-2 vs BERT</a:t>
            </a:r>
          </a:p>
        </p:txBody>
      </p:sp>
      <p:pic>
        <p:nvPicPr>
          <p:cNvPr id="10" name="Picture 9">
            <a:extLst>
              <a:ext uri="{FF2B5EF4-FFF2-40B4-BE49-F238E27FC236}">
                <a16:creationId xmlns:a16="http://schemas.microsoft.com/office/drawing/2014/main" id="{75D24B88-E8EB-83AC-314E-F7781FAD60E5}"/>
              </a:ext>
            </a:extLst>
          </p:cNvPr>
          <p:cNvPicPr>
            <a:picLocks noChangeAspect="1"/>
          </p:cNvPicPr>
          <p:nvPr/>
        </p:nvPicPr>
        <p:blipFill>
          <a:blip r:embed="rId3"/>
          <a:stretch>
            <a:fillRect/>
          </a:stretch>
        </p:blipFill>
        <p:spPr>
          <a:xfrm>
            <a:off x="2007577" y="1209734"/>
            <a:ext cx="8355623" cy="4730132"/>
          </a:xfrm>
          <a:prstGeom prst="rect">
            <a:avLst/>
          </a:prstGeom>
        </p:spPr>
      </p:pic>
    </p:spTree>
    <p:extLst>
      <p:ext uri="{BB962C8B-B14F-4D97-AF65-F5344CB8AC3E}">
        <p14:creationId xmlns:p14="http://schemas.microsoft.com/office/powerpoint/2010/main" val="2940736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heel(1)">
                                      <p:cBhvr>
                                        <p:cTn id="14"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B5930-4EBD-4961-63CA-09F84777C739}"/>
              </a:ext>
            </a:extLst>
          </p:cNvPr>
          <p:cNvSpPr>
            <a:spLocks noGrp="1"/>
          </p:cNvSpPr>
          <p:nvPr>
            <p:ph type="title"/>
          </p:nvPr>
        </p:nvSpPr>
        <p:spPr>
          <a:xfrm>
            <a:off x="1219200" y="-536357"/>
            <a:ext cx="10058400" cy="1450757"/>
          </a:xfrm>
        </p:spPr>
        <p:txBody>
          <a:bodyPr/>
          <a:lstStyle/>
          <a:p>
            <a:pPr algn="ctr"/>
            <a:r>
              <a:rPr lang="en-US" dirty="0">
                <a:latin typeface="Cascadia Code SemiLight" panose="020B0609020000020004" pitchFamily="49" charset="0"/>
                <a:cs typeface="Cascadia Code SemiLight" panose="020B0609020000020004" pitchFamily="49" charset="0"/>
              </a:rPr>
              <a:t>Achievements of GPT-2</a:t>
            </a:r>
          </a:p>
        </p:txBody>
      </p:sp>
      <p:sp>
        <p:nvSpPr>
          <p:cNvPr id="3" name="TextBox 2">
            <a:extLst>
              <a:ext uri="{FF2B5EF4-FFF2-40B4-BE49-F238E27FC236}">
                <a16:creationId xmlns:a16="http://schemas.microsoft.com/office/drawing/2014/main" id="{B0CCBB1D-9CF2-2CCD-36D5-498D959DF156}"/>
              </a:ext>
            </a:extLst>
          </p:cNvPr>
          <p:cNvSpPr txBox="1"/>
          <p:nvPr/>
        </p:nvSpPr>
        <p:spPr>
          <a:xfrm>
            <a:off x="883920" y="2460397"/>
            <a:ext cx="11094720" cy="1754326"/>
          </a:xfrm>
          <a:prstGeom prst="rect">
            <a:avLst/>
          </a:prstGeom>
          <a:noFill/>
        </p:spPr>
        <p:txBody>
          <a:bodyPr wrap="square" rtlCol="0">
            <a:spAutoFit/>
          </a:bodyPr>
          <a:lstStyle/>
          <a:p>
            <a:r>
              <a:rPr lang="en-US" sz="3000" b="1" kern="100" dirty="0">
                <a:solidFill>
                  <a:srgbClr val="374151"/>
                </a:solidFill>
                <a:effectLst/>
                <a:latin typeface="Times New Roman" panose="02020603050405020304" pitchFamily="18" charset="0"/>
                <a:ea typeface="Calibri" panose="020F0502020204030204" pitchFamily="34" charset="0"/>
                <a:cs typeface="Times New Roman" panose="02020603050405020304" pitchFamily="18" charset="0"/>
              </a:rPr>
              <a:t>GPT-2 has achieved state-of-the-art results on a wide range of natural language processing (NLP) tasks, which has contributed to its reputation as a highly effective language model.</a:t>
            </a:r>
            <a:endParaRPr lang="en-US" sz="3000" b="1"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
        <p:nvSpPr>
          <p:cNvPr id="4" name="TextBox 3">
            <a:extLst>
              <a:ext uri="{FF2B5EF4-FFF2-40B4-BE49-F238E27FC236}">
                <a16:creationId xmlns:a16="http://schemas.microsoft.com/office/drawing/2014/main" id="{D56184AE-D2F1-87CC-53A8-AE2365B1B112}"/>
              </a:ext>
            </a:extLst>
          </p:cNvPr>
          <p:cNvSpPr txBox="1"/>
          <p:nvPr/>
        </p:nvSpPr>
        <p:spPr>
          <a:xfrm>
            <a:off x="883920" y="1037054"/>
            <a:ext cx="10363200" cy="5447645"/>
          </a:xfrm>
          <a:prstGeom prst="rect">
            <a:avLst/>
          </a:prstGeom>
          <a:noFill/>
        </p:spPr>
        <p:txBody>
          <a:bodyPr wrap="square" rtlCol="0">
            <a:spAutoFit/>
          </a:bodyPr>
          <a:lstStyle/>
          <a:p>
            <a:pPr marL="342900" marR="0" lvl="0" indent="-342900">
              <a:spcBef>
                <a:spcPts val="0"/>
              </a:spcBef>
              <a:spcAft>
                <a:spcPts val="0"/>
              </a:spcAft>
              <a:buAutoNum type="arabicPeriod"/>
              <a:tabLst>
                <a:tab pos="457200" algn="l"/>
              </a:tabLst>
            </a:pPr>
            <a:r>
              <a:rPr lang="en-US" sz="2200" b="1"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Language modeling</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GPT-2 has </a:t>
            </a:r>
            <a:r>
              <a:rPr lang="en-US" sz="2200" u="sng"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set new records for language modeling</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which is the task of predicting the probability distribution of the next word in a sequence given the previous words. For example, the model achieved a perplexity score of 20.5 on the One Billion Word benchmark, which is the </a:t>
            </a:r>
            <a:r>
              <a:rPr lang="en-US" sz="2200" i="1" u="sng"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lowest ever reported on this dataset</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a:t>
            </a:r>
          </a:p>
          <a:p>
            <a:pPr marL="342900" marR="0" lvl="0" indent="-342900">
              <a:spcBef>
                <a:spcPts val="0"/>
              </a:spcBef>
              <a:spcAft>
                <a:spcPts val="0"/>
              </a:spcAft>
              <a:buAutoNum type="arabicPeriod"/>
              <a:tabLst>
                <a:tab pos="457200" algn="l"/>
              </a:tabLst>
            </a:pPr>
            <a:endParaRPr lang="en-US" sz="2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AutoNum type="arabicPeriod" startAt="2"/>
              <a:tabLst>
                <a:tab pos="457200" algn="l"/>
              </a:tabLst>
            </a:pPr>
            <a:r>
              <a:rPr lang="en-US" sz="2200" b="1"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Text generation</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GPT-2 is known for its ability to generate </a:t>
            </a:r>
            <a:r>
              <a:rPr lang="en-US" sz="2200" b="1"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high-quality, coherent text</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in a variety of styles and genres, including </a:t>
            </a:r>
            <a:r>
              <a:rPr lang="en-US" sz="2200" u="sng"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news articles, fiction, and poetry</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In some cases, its output is difficult to distinguish from text </a:t>
            </a:r>
            <a:r>
              <a:rPr lang="en-US" sz="2200" b="1"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written by humans</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a:t>
            </a:r>
          </a:p>
          <a:p>
            <a:pPr marL="342900" marR="0" lvl="0" indent="-342900">
              <a:spcBef>
                <a:spcPts val="0"/>
              </a:spcBef>
              <a:spcAft>
                <a:spcPts val="0"/>
              </a:spcAft>
              <a:buAutoNum type="arabicPeriod" startAt="2"/>
              <a:tabLst>
                <a:tab pos="457200" algn="l"/>
              </a:tabLst>
            </a:pPr>
            <a:endParaRPr lang="en-US" sz="2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AutoNum type="arabicPeriod" startAt="3"/>
              <a:tabLst>
                <a:tab pos="457200" algn="l"/>
              </a:tabLst>
            </a:pPr>
            <a:r>
              <a:rPr lang="en-US" sz="2200" b="1"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Translation</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GPT-2 has achieved </a:t>
            </a:r>
            <a:r>
              <a:rPr lang="en-US" sz="2200" u="sng"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impressive results</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on machine translation tasks, </a:t>
            </a:r>
            <a:r>
              <a:rPr lang="en-US" sz="2200" b="1"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outperforming other state-of-the-art models</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on several benchmark datasets.</a:t>
            </a:r>
          </a:p>
          <a:p>
            <a:pPr marL="342900" marR="0" lvl="0" indent="-342900">
              <a:spcBef>
                <a:spcPts val="0"/>
              </a:spcBef>
              <a:spcAft>
                <a:spcPts val="0"/>
              </a:spcAft>
              <a:buAutoNum type="arabicPeriod" startAt="3"/>
              <a:tabLst>
                <a:tab pos="457200" algn="l"/>
              </a:tabLst>
            </a:pPr>
            <a:endParaRPr lang="en-US" sz="2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tabLst>
                <a:tab pos="457200" algn="l"/>
              </a:tabLst>
            </a:pPr>
            <a:r>
              <a:rPr lang="en-US" sz="2200" b="1"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4.   Question-answering</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GPT-2 has also demonstrated strong performance on question-answering tasks, such as the Stanford Question Answering Dataset (</a:t>
            </a:r>
            <a:r>
              <a:rPr lang="en-US" sz="2200" dirty="0" err="1">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SQuAD</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 where it achieved a score of 76.1, which was </a:t>
            </a:r>
            <a:r>
              <a:rPr lang="en-US" sz="2200" dirty="0">
                <a:solidFill>
                  <a:srgbClr val="37415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the highest at the time of its release</a:t>
            </a:r>
            <a:r>
              <a:rPr lang="en-US" sz="2200" dirty="0">
                <a:solidFill>
                  <a:srgbClr val="37415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22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525914389"/>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31" presetClass="exit" presetSubtype="0" fill="hold" grpId="1" nodeType="clickEffect">
                                  <p:stCondLst>
                                    <p:cond delay="0"/>
                                  </p:stCondLst>
                                  <p:childTnLst>
                                    <p:anim calcmode="lin" valueType="num">
                                      <p:cBhvr>
                                        <p:cTn id="17" dur="1000"/>
                                        <p:tgtEl>
                                          <p:spTgt spid="3"/>
                                        </p:tgtEl>
                                        <p:attrNameLst>
                                          <p:attrName>ppt_w</p:attrName>
                                        </p:attrNameLst>
                                      </p:cBhvr>
                                      <p:tavLst>
                                        <p:tav tm="0">
                                          <p:val>
                                            <p:strVal val="ppt_w"/>
                                          </p:val>
                                        </p:tav>
                                        <p:tav tm="100000">
                                          <p:val>
                                            <p:fltVal val="0"/>
                                          </p:val>
                                        </p:tav>
                                      </p:tavLst>
                                    </p:anim>
                                    <p:anim calcmode="lin" valueType="num">
                                      <p:cBhvr>
                                        <p:cTn id="18" dur="1000"/>
                                        <p:tgtEl>
                                          <p:spTgt spid="3"/>
                                        </p:tgtEl>
                                        <p:attrNameLst>
                                          <p:attrName>ppt_h</p:attrName>
                                        </p:attrNameLst>
                                      </p:cBhvr>
                                      <p:tavLst>
                                        <p:tav tm="0">
                                          <p:val>
                                            <p:strVal val="ppt_h"/>
                                          </p:val>
                                        </p:tav>
                                        <p:tav tm="100000">
                                          <p:val>
                                            <p:fltVal val="0"/>
                                          </p:val>
                                        </p:tav>
                                      </p:tavLst>
                                    </p:anim>
                                    <p:anim calcmode="lin" valueType="num">
                                      <p:cBhvr>
                                        <p:cTn id="19" dur="1000"/>
                                        <p:tgtEl>
                                          <p:spTgt spid="3"/>
                                        </p:tgtEl>
                                        <p:attrNameLst>
                                          <p:attrName>style.rotation</p:attrName>
                                        </p:attrNameLst>
                                      </p:cBhvr>
                                      <p:tavLst>
                                        <p:tav tm="0">
                                          <p:val>
                                            <p:fltVal val="0"/>
                                          </p:val>
                                        </p:tav>
                                        <p:tav tm="100000">
                                          <p:val>
                                            <p:fltVal val="90"/>
                                          </p:val>
                                        </p:tav>
                                      </p:tavLst>
                                    </p:anim>
                                    <p:animEffect transition="out" filter="fade">
                                      <p:cBhvr>
                                        <p:cTn id="20" dur="1000"/>
                                        <p:tgtEl>
                                          <p:spTgt spid="3"/>
                                        </p:tgtEl>
                                      </p:cBhvr>
                                    </p:animEffect>
                                    <p:set>
                                      <p:cBhvr>
                                        <p:cTn id="21" dur="1" fill="hold">
                                          <p:stCondLst>
                                            <p:cond delay="999"/>
                                          </p:stCondLst>
                                        </p:cTn>
                                        <p:tgtEl>
                                          <p:spTgt spid="3"/>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4">
                                            <p:txEl>
                                              <p:pRg st="0" end="0"/>
                                            </p:txEl>
                                          </p:spTgt>
                                        </p:tgtEl>
                                        <p:attrNameLst>
                                          <p:attrName>style.visibility</p:attrName>
                                        </p:attrNameLst>
                                      </p:cBhvr>
                                      <p:to>
                                        <p:strVal val="visible"/>
                                      </p:to>
                                    </p:set>
                                    <p:animEffect transition="in" filter="randombar(horizontal)">
                                      <p:cBhvr>
                                        <p:cTn id="26" dur="500"/>
                                        <p:tgtEl>
                                          <p:spTgt spid="4">
                                            <p:txEl>
                                              <p:pRg st="0" end="0"/>
                                            </p:txEl>
                                          </p:spTgt>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randombar(horizontal)">
                                      <p:cBhvr>
                                        <p:cTn id="29" dur="500"/>
                                        <p:tgtEl>
                                          <p:spTgt spid="4">
                                            <p:txEl>
                                              <p:pRg st="2" end="2"/>
                                            </p:txEl>
                                          </p:spTgt>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randombar(horizontal)">
                                      <p:cBhvr>
                                        <p:cTn id="32" dur="500"/>
                                        <p:tgtEl>
                                          <p:spTgt spid="4">
                                            <p:txEl>
                                              <p:pRg st="4" end="4"/>
                                            </p:txEl>
                                          </p:spTgt>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animEffect transition="in" filter="randombar(horizontal)">
                                      <p:cBhvr>
                                        <p:cTn id="35"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4" grpId="0" build="allAtOnce"/>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C0162-7CFE-EB44-DC98-B8B33CA06ED5}"/>
              </a:ext>
            </a:extLst>
          </p:cNvPr>
          <p:cNvSpPr>
            <a:spLocks noGrp="1"/>
          </p:cNvSpPr>
          <p:nvPr>
            <p:ph type="title"/>
          </p:nvPr>
        </p:nvSpPr>
        <p:spPr>
          <a:xfrm>
            <a:off x="1198880" y="-353477"/>
            <a:ext cx="10058400" cy="1450757"/>
          </a:xfrm>
        </p:spPr>
        <p:txBody>
          <a:bodyPr/>
          <a:lstStyle/>
          <a:p>
            <a:pPr algn="ctr"/>
            <a:r>
              <a:rPr lang="en-US" dirty="0">
                <a:solidFill>
                  <a:schemeClr val="bg1">
                    <a:lumMod val="85000"/>
                  </a:schemeClr>
                </a:solidFill>
                <a:latin typeface="Algerian" panose="04020705040A02060702" pitchFamily="82" charset="0"/>
              </a:rPr>
              <a:t>Limitations of GPT-2</a:t>
            </a:r>
          </a:p>
        </p:txBody>
      </p:sp>
      <p:sp>
        <p:nvSpPr>
          <p:cNvPr id="3" name="TextBox 2">
            <a:extLst>
              <a:ext uri="{FF2B5EF4-FFF2-40B4-BE49-F238E27FC236}">
                <a16:creationId xmlns:a16="http://schemas.microsoft.com/office/drawing/2014/main" id="{AF4CD565-3C51-43E7-2489-63C1422A41A9}"/>
              </a:ext>
            </a:extLst>
          </p:cNvPr>
          <p:cNvSpPr txBox="1"/>
          <p:nvPr/>
        </p:nvSpPr>
        <p:spPr>
          <a:xfrm>
            <a:off x="909320" y="1828800"/>
            <a:ext cx="10373360" cy="4801314"/>
          </a:xfrm>
          <a:prstGeom prst="rect">
            <a:avLst/>
          </a:prstGeom>
          <a:noFill/>
        </p:spPr>
        <p:txBody>
          <a:bodyPr wrap="square" rtlCol="0">
            <a:spAutoFit/>
          </a:bodyPr>
          <a:lstStyle/>
          <a:p>
            <a:pPr marL="342900" marR="0" lvl="0" indent="-342900">
              <a:spcBef>
                <a:spcPts val="0"/>
              </a:spcBef>
              <a:spcAft>
                <a:spcPts val="0"/>
              </a:spcAft>
              <a:buAutoNum type="arabicPeriod"/>
              <a:tabLst>
                <a:tab pos="457200" algn="l"/>
              </a:tabLst>
            </a:pPr>
            <a:r>
              <a:rPr lang="en-US" sz="1800" b="1" dirty="0">
                <a:solidFill>
                  <a:schemeClr val="bg1">
                    <a:lumMod val="85000"/>
                  </a:schemeClr>
                </a:solidFill>
                <a:effectLst/>
                <a:latin typeface="Segoe UI" panose="020B0502040204020203" pitchFamily="34" charset="0"/>
                <a:ea typeface="Times New Roman" panose="02020603050405020304" pitchFamily="18" charset="0"/>
              </a:rPr>
              <a:t>Biases</a:t>
            </a:r>
            <a:r>
              <a:rPr lang="en-US" sz="1800" dirty="0">
                <a:solidFill>
                  <a:schemeClr val="bg1">
                    <a:lumMod val="85000"/>
                  </a:schemeClr>
                </a:solidFill>
                <a:effectLst/>
                <a:latin typeface="Segoe UI" panose="020B0502040204020203" pitchFamily="34" charset="0"/>
                <a:ea typeface="Times New Roman" panose="02020603050405020304" pitchFamily="18" charset="0"/>
              </a:rPr>
              <a:t>: GPT-2, like all language models, can reflect biases in the data it was trained on. This can lead to biased language output </a:t>
            </a:r>
            <a:r>
              <a:rPr lang="en-US" sz="1800" u="sng" dirty="0">
                <a:solidFill>
                  <a:schemeClr val="bg1">
                    <a:lumMod val="85000"/>
                  </a:schemeClr>
                </a:solidFill>
                <a:effectLst/>
                <a:latin typeface="Segoe UI" panose="020B0502040204020203" pitchFamily="34" charset="0"/>
                <a:ea typeface="Times New Roman" panose="02020603050405020304" pitchFamily="18" charset="0"/>
              </a:rPr>
              <a:t>and perpetuate harmful stereotypes and prejudices</a:t>
            </a:r>
            <a:r>
              <a:rPr lang="en-US" sz="1800" dirty="0">
                <a:solidFill>
                  <a:schemeClr val="bg1">
                    <a:lumMod val="85000"/>
                  </a:schemeClr>
                </a:solidFill>
                <a:effectLst/>
                <a:latin typeface="Segoe UI" panose="020B0502040204020203" pitchFamily="34" charset="0"/>
                <a:ea typeface="Times New Roman" panose="02020603050405020304" pitchFamily="18" charset="0"/>
              </a:rPr>
              <a:t>. There have been concerns raised about GPT-2's </a:t>
            </a:r>
            <a:r>
              <a:rPr lang="en-US" sz="1800" u="sng" dirty="0">
                <a:solidFill>
                  <a:schemeClr val="bg1">
                    <a:lumMod val="85000"/>
                  </a:schemeClr>
                </a:solidFill>
                <a:effectLst/>
                <a:latin typeface="Segoe UI" panose="020B0502040204020203" pitchFamily="34" charset="0"/>
                <a:ea typeface="Times New Roman" panose="02020603050405020304" pitchFamily="18" charset="0"/>
              </a:rPr>
              <a:t>potential to spread misinformation and generate biased content.</a:t>
            </a:r>
          </a:p>
          <a:p>
            <a:pPr marL="342900" marR="0" lvl="0" indent="-342900">
              <a:spcBef>
                <a:spcPts val="0"/>
              </a:spcBef>
              <a:spcAft>
                <a:spcPts val="0"/>
              </a:spcAft>
              <a:buAutoNum type="arabicPeriod"/>
              <a:tabLst>
                <a:tab pos="457200" algn="l"/>
              </a:tabLst>
            </a:pPr>
            <a:endParaRPr lang="en-US" sz="1800" dirty="0">
              <a:solidFill>
                <a:schemeClr val="bg1">
                  <a:lumMod val="85000"/>
                </a:schemeClr>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AutoNum type="arabicPeriod" startAt="2"/>
              <a:tabLst>
                <a:tab pos="457200" algn="l"/>
              </a:tabLst>
            </a:pPr>
            <a:r>
              <a:rPr lang="en-US" sz="1800" b="1" dirty="0">
                <a:solidFill>
                  <a:schemeClr val="bg1">
                    <a:lumMod val="85000"/>
                  </a:schemeClr>
                </a:solidFill>
                <a:effectLst/>
                <a:latin typeface="Segoe UI" panose="020B0502040204020203" pitchFamily="34" charset="0"/>
                <a:ea typeface="Times New Roman" panose="02020603050405020304" pitchFamily="18" charset="0"/>
              </a:rPr>
              <a:t>Limited understanding of context</a:t>
            </a:r>
            <a:r>
              <a:rPr lang="en-US" sz="1800" dirty="0">
                <a:solidFill>
                  <a:schemeClr val="bg1">
                    <a:lumMod val="85000"/>
                  </a:schemeClr>
                </a:solidFill>
                <a:effectLst/>
                <a:latin typeface="Segoe UI" panose="020B0502040204020203" pitchFamily="34" charset="0"/>
                <a:ea typeface="Times New Roman" panose="02020603050405020304" pitchFamily="18" charset="0"/>
              </a:rPr>
              <a:t>: GPT-2 may struggle with understanding the </a:t>
            </a:r>
            <a:r>
              <a:rPr lang="en-US" sz="1800" dirty="0">
                <a:solidFill>
                  <a:schemeClr val="bg1">
                    <a:lumMod val="85000"/>
                  </a:schemeClr>
                </a:solidFill>
                <a:effectLst>
                  <a:outerShdw blurRad="38100" dist="38100" dir="2700000" algn="tl">
                    <a:srgbClr val="000000">
                      <a:alpha val="43137"/>
                    </a:srgbClr>
                  </a:outerShdw>
                </a:effectLst>
                <a:latin typeface="Segoe UI" panose="020B0502040204020203" pitchFamily="34" charset="0"/>
                <a:ea typeface="Times New Roman" panose="02020603050405020304" pitchFamily="18" charset="0"/>
              </a:rPr>
              <a:t>full context</a:t>
            </a:r>
            <a:r>
              <a:rPr lang="en-US" sz="1800" dirty="0">
                <a:solidFill>
                  <a:schemeClr val="bg1">
                    <a:lumMod val="85000"/>
                  </a:schemeClr>
                </a:solidFill>
                <a:effectLst/>
                <a:latin typeface="Segoe UI" panose="020B0502040204020203" pitchFamily="34" charset="0"/>
                <a:ea typeface="Times New Roman" panose="02020603050405020304" pitchFamily="18" charset="0"/>
              </a:rPr>
              <a:t> of a given text, which can lead to incorrect or </a:t>
            </a:r>
            <a:r>
              <a:rPr lang="en-US" sz="1800" u="sng" dirty="0">
                <a:solidFill>
                  <a:schemeClr val="bg1">
                    <a:lumMod val="85000"/>
                  </a:schemeClr>
                </a:solidFill>
                <a:effectLst/>
                <a:latin typeface="Segoe UI" panose="020B0502040204020203" pitchFamily="34" charset="0"/>
                <a:ea typeface="Times New Roman" panose="02020603050405020304" pitchFamily="18" charset="0"/>
              </a:rPr>
              <a:t>irrelevant responses</a:t>
            </a:r>
            <a:r>
              <a:rPr lang="en-US" sz="1800" dirty="0">
                <a:solidFill>
                  <a:schemeClr val="bg1">
                    <a:lumMod val="85000"/>
                  </a:schemeClr>
                </a:solidFill>
                <a:effectLst/>
                <a:latin typeface="Segoe UI" panose="020B0502040204020203" pitchFamily="34" charset="0"/>
                <a:ea typeface="Times New Roman" panose="02020603050405020304" pitchFamily="18" charset="0"/>
              </a:rPr>
              <a:t>. This is particularly true in cases where there is a lot of ambiguity or multiple possible interpretations.</a:t>
            </a:r>
          </a:p>
          <a:p>
            <a:pPr marL="342900" marR="0" lvl="0" indent="-342900">
              <a:spcBef>
                <a:spcPts val="0"/>
              </a:spcBef>
              <a:spcAft>
                <a:spcPts val="0"/>
              </a:spcAft>
              <a:buAutoNum type="arabicPeriod" startAt="2"/>
              <a:tabLst>
                <a:tab pos="457200" algn="l"/>
              </a:tabLst>
            </a:pPr>
            <a:endParaRPr lang="en-US" sz="1800" dirty="0">
              <a:solidFill>
                <a:schemeClr val="bg1">
                  <a:lumMod val="85000"/>
                </a:schemeClr>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AutoNum type="arabicPeriod" startAt="3"/>
              <a:tabLst>
                <a:tab pos="457200" algn="l"/>
              </a:tabLst>
            </a:pPr>
            <a:r>
              <a:rPr lang="en-US" sz="1800" b="1" dirty="0">
                <a:solidFill>
                  <a:schemeClr val="bg1">
                    <a:lumMod val="85000"/>
                  </a:schemeClr>
                </a:solidFill>
                <a:effectLst/>
                <a:latin typeface="Segoe UI" panose="020B0502040204020203" pitchFamily="34" charset="0"/>
                <a:ea typeface="Times New Roman" panose="02020603050405020304" pitchFamily="18" charset="0"/>
              </a:rPr>
              <a:t>Resource-intensive</a:t>
            </a:r>
            <a:r>
              <a:rPr lang="en-US" sz="1800" dirty="0">
                <a:solidFill>
                  <a:schemeClr val="bg1">
                    <a:lumMod val="85000"/>
                  </a:schemeClr>
                </a:solidFill>
                <a:effectLst/>
                <a:latin typeface="Segoe UI" panose="020B0502040204020203" pitchFamily="34" charset="0"/>
                <a:ea typeface="Times New Roman" panose="02020603050405020304" pitchFamily="18" charset="0"/>
              </a:rPr>
              <a:t>: GPT-2 requires a significant amount of </a:t>
            </a:r>
            <a:r>
              <a:rPr lang="en-US" sz="1800" b="1" dirty="0">
                <a:solidFill>
                  <a:schemeClr val="bg1">
                    <a:lumMod val="85000"/>
                  </a:schemeClr>
                </a:solidFill>
                <a:effectLst>
                  <a:outerShdw blurRad="38100" dist="38100" dir="2700000" algn="tl">
                    <a:srgbClr val="000000">
                      <a:alpha val="43137"/>
                    </a:srgbClr>
                  </a:outerShdw>
                </a:effectLst>
                <a:latin typeface="Segoe UI" panose="020B0502040204020203" pitchFamily="34" charset="0"/>
                <a:ea typeface="Times New Roman" panose="02020603050405020304" pitchFamily="18" charset="0"/>
              </a:rPr>
              <a:t>computing power and storage space</a:t>
            </a:r>
            <a:r>
              <a:rPr lang="en-US" sz="1800" dirty="0">
                <a:solidFill>
                  <a:schemeClr val="bg1">
                    <a:lumMod val="85000"/>
                  </a:schemeClr>
                </a:solidFill>
                <a:effectLst/>
                <a:latin typeface="Segoe UI" panose="020B0502040204020203" pitchFamily="34" charset="0"/>
                <a:ea typeface="Times New Roman" panose="02020603050405020304" pitchFamily="18" charset="0"/>
              </a:rPr>
              <a:t>, making it difficult for individuals or organizations without access to large-scale computing resources to use it effectively.</a:t>
            </a:r>
          </a:p>
          <a:p>
            <a:pPr marL="342900" marR="0" lvl="0" indent="-342900">
              <a:spcBef>
                <a:spcPts val="0"/>
              </a:spcBef>
              <a:spcAft>
                <a:spcPts val="0"/>
              </a:spcAft>
              <a:buAutoNum type="arabicPeriod" startAt="3"/>
              <a:tabLst>
                <a:tab pos="457200" algn="l"/>
              </a:tabLst>
            </a:pPr>
            <a:endParaRPr lang="en-US" sz="1800" dirty="0">
              <a:solidFill>
                <a:schemeClr val="bg1">
                  <a:lumMod val="85000"/>
                </a:schemeClr>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tabLst>
                <a:tab pos="457200" algn="l"/>
              </a:tabLst>
            </a:pPr>
            <a:r>
              <a:rPr lang="en-US" sz="1800" b="1" dirty="0">
                <a:solidFill>
                  <a:schemeClr val="bg1">
                    <a:lumMod val="85000"/>
                  </a:schemeClr>
                </a:solidFill>
                <a:effectLst/>
                <a:latin typeface="Segoe UI" panose="020B0502040204020203" pitchFamily="34" charset="0"/>
                <a:ea typeface="Times New Roman" panose="02020603050405020304" pitchFamily="18" charset="0"/>
              </a:rPr>
              <a:t>4.   Ethical concerns</a:t>
            </a:r>
            <a:r>
              <a:rPr lang="en-US" sz="1800" dirty="0">
                <a:solidFill>
                  <a:schemeClr val="bg1">
                    <a:lumMod val="85000"/>
                  </a:schemeClr>
                </a:solidFill>
                <a:effectLst/>
                <a:latin typeface="Segoe UI" panose="020B0502040204020203" pitchFamily="34" charset="0"/>
                <a:ea typeface="Times New Roman" panose="02020603050405020304" pitchFamily="18" charset="0"/>
              </a:rPr>
              <a:t>: Due to its potential to generate </a:t>
            </a:r>
            <a:r>
              <a:rPr lang="en-US" sz="1800" u="sng" dirty="0">
                <a:solidFill>
                  <a:schemeClr val="bg1">
                    <a:lumMod val="85000"/>
                  </a:schemeClr>
                </a:solidFill>
                <a:effectLst/>
                <a:latin typeface="Segoe UI" panose="020B0502040204020203" pitchFamily="34" charset="0"/>
                <a:ea typeface="Times New Roman" panose="02020603050405020304" pitchFamily="18" charset="0"/>
              </a:rPr>
              <a:t>high-quality, human-like text</a:t>
            </a:r>
            <a:r>
              <a:rPr lang="en-US" sz="1800" dirty="0">
                <a:solidFill>
                  <a:schemeClr val="bg1">
                    <a:lumMod val="85000"/>
                  </a:schemeClr>
                </a:solidFill>
                <a:effectLst/>
                <a:latin typeface="Segoe UI" panose="020B0502040204020203" pitchFamily="34" charset="0"/>
                <a:ea typeface="Times New Roman" panose="02020603050405020304" pitchFamily="18" charset="0"/>
              </a:rPr>
              <a:t>, there are ethical concerns about the </a:t>
            </a:r>
            <a:r>
              <a:rPr lang="en-US" sz="1800" b="1" dirty="0">
                <a:solidFill>
                  <a:schemeClr val="bg1">
                    <a:lumMod val="85000"/>
                  </a:schemeClr>
                </a:solidFill>
                <a:effectLst/>
                <a:latin typeface="Segoe UI" panose="020B0502040204020203" pitchFamily="34" charset="0"/>
                <a:ea typeface="Times New Roman" panose="02020603050405020304" pitchFamily="18" charset="0"/>
              </a:rPr>
              <a:t>misuse</a:t>
            </a:r>
            <a:r>
              <a:rPr lang="en-US" sz="1800" dirty="0">
                <a:solidFill>
                  <a:schemeClr val="bg1">
                    <a:lumMod val="85000"/>
                  </a:schemeClr>
                </a:solidFill>
                <a:effectLst/>
                <a:latin typeface="Segoe UI" panose="020B0502040204020203" pitchFamily="34" charset="0"/>
                <a:ea typeface="Times New Roman" panose="02020603050405020304" pitchFamily="18" charset="0"/>
              </a:rPr>
              <a:t> of GPT-2, such as the creation of </a:t>
            </a:r>
            <a:r>
              <a:rPr lang="en-US" sz="1800" b="1" dirty="0">
                <a:solidFill>
                  <a:schemeClr val="bg1">
                    <a:lumMod val="85000"/>
                  </a:schemeClr>
                </a:solidFill>
                <a:effectLst/>
                <a:latin typeface="Segoe UI" panose="020B0502040204020203" pitchFamily="34" charset="0"/>
                <a:ea typeface="Times New Roman" panose="02020603050405020304" pitchFamily="18" charset="0"/>
              </a:rPr>
              <a:t>fake news, propaganda, or malicious content.</a:t>
            </a:r>
            <a:endParaRPr lang="en-US" sz="1800" b="1" dirty="0">
              <a:solidFill>
                <a:schemeClr val="bg1">
                  <a:lumMod val="85000"/>
                </a:schemeClr>
              </a:solidFill>
              <a:effectLst/>
              <a:latin typeface="Times New Roman" panose="02020603050405020304" pitchFamily="18" charset="0"/>
              <a:ea typeface="Times New Roman" panose="02020603050405020304" pitchFamily="18" charset="0"/>
            </a:endParaRPr>
          </a:p>
          <a:p>
            <a:endParaRPr lang="en-US" dirty="0">
              <a:solidFill>
                <a:schemeClr val="bg1">
                  <a:lumMod val="85000"/>
                </a:schemeClr>
              </a:solidFill>
            </a:endParaRPr>
          </a:p>
        </p:txBody>
      </p:sp>
    </p:spTree>
    <p:extLst>
      <p:ext uri="{BB962C8B-B14F-4D97-AF65-F5344CB8AC3E}">
        <p14:creationId xmlns:p14="http://schemas.microsoft.com/office/powerpoint/2010/main" val="3325638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
                                        </p:tgtEl>
                                        <p:attrNameLst>
                                          <p:attrName>ppt_w</p:attrName>
                                        </p:attrNameLst>
                                      </p:cBhvr>
                                      <p:tavLst>
                                        <p:tav tm="0">
                                          <p:val>
                                            <p:strVal val="#ppt_w*.05"/>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anim calcmode="lin" valueType="num">
                                      <p:cBhvr>
                                        <p:cTn id="20" dur="1000" fill="hold"/>
                                        <p:tgtEl>
                                          <p:spTgt spid="3"/>
                                        </p:tgtEl>
                                        <p:attrNameLst>
                                          <p:attrName>ppt_x</p:attrName>
                                        </p:attrNameLst>
                                      </p:cBhvr>
                                      <p:tavLst>
                                        <p:tav tm="0">
                                          <p:val>
                                            <p:strVal val="#ppt_x"/>
                                          </p:val>
                                        </p:tav>
                                        <p:tav tm="100000">
                                          <p:val>
                                            <p:strVal val="#ppt_x"/>
                                          </p:val>
                                        </p:tav>
                                      </p:tavLst>
                                    </p:anim>
                                    <p:anim calcmode="lin" valueType="num">
                                      <p:cBhvr>
                                        <p:cTn id="2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595CB67-38B1-01A2-4934-8F3A763353E0}"/>
              </a:ext>
            </a:extLst>
          </p:cNvPr>
          <p:cNvSpPr txBox="1"/>
          <p:nvPr/>
        </p:nvSpPr>
        <p:spPr>
          <a:xfrm>
            <a:off x="1148080" y="601454"/>
            <a:ext cx="10515600" cy="5293757"/>
          </a:xfrm>
          <a:prstGeom prst="rect">
            <a:avLst/>
          </a:prstGeom>
          <a:noFill/>
        </p:spPr>
        <p:txBody>
          <a:bodyPr wrap="square" rtlCol="0">
            <a:spAutoFit/>
          </a:bodyPr>
          <a:lstStyle/>
          <a:p>
            <a:r>
              <a:rPr lang="en-US" sz="2600" b="1" i="0" dirty="0">
                <a:solidFill>
                  <a:schemeClr val="accent2">
                    <a:lumMod val="60000"/>
                    <a:lumOff val="40000"/>
                  </a:schemeClr>
                </a:solidFill>
                <a:effectLst/>
                <a:latin typeface="Söhne"/>
              </a:rPr>
              <a:t>GPT-2 is considered to be </a:t>
            </a:r>
            <a:r>
              <a:rPr lang="en-US" sz="2600" b="1" i="0" u="sng" dirty="0">
                <a:solidFill>
                  <a:schemeClr val="accent2">
                    <a:lumMod val="60000"/>
                    <a:lumOff val="40000"/>
                  </a:schemeClr>
                </a:solidFill>
                <a:effectLst/>
                <a:latin typeface="Söhne"/>
              </a:rPr>
              <a:t>one of the most powerful and versatile language models </a:t>
            </a:r>
            <a:r>
              <a:rPr lang="en-US" sz="2600" b="1" i="0" dirty="0">
                <a:solidFill>
                  <a:schemeClr val="accent2">
                    <a:lumMod val="60000"/>
                    <a:lumOff val="40000"/>
                  </a:schemeClr>
                </a:solidFill>
                <a:effectLst/>
                <a:latin typeface="Söhne"/>
              </a:rPr>
              <a:t>currently available. It has achieved </a:t>
            </a:r>
            <a:r>
              <a:rPr lang="en-US" sz="2600" b="1" i="0" u="sng" dirty="0">
                <a:solidFill>
                  <a:schemeClr val="accent2">
                    <a:lumMod val="60000"/>
                    <a:lumOff val="40000"/>
                  </a:schemeClr>
                </a:solidFill>
                <a:effectLst/>
                <a:latin typeface="Söhne"/>
              </a:rPr>
              <a:t>state-of-the-art</a:t>
            </a:r>
            <a:r>
              <a:rPr lang="en-US" sz="2600" b="1" i="0" dirty="0">
                <a:solidFill>
                  <a:schemeClr val="accent2">
                    <a:lumMod val="60000"/>
                    <a:lumOff val="40000"/>
                  </a:schemeClr>
                </a:solidFill>
                <a:effectLst/>
                <a:latin typeface="Söhne"/>
              </a:rPr>
              <a:t> results on a wide range of natural language processing (NLP) tasks.</a:t>
            </a:r>
          </a:p>
          <a:p>
            <a:endParaRPr lang="en-US" sz="2600" b="1" i="0" dirty="0">
              <a:solidFill>
                <a:schemeClr val="accent2">
                  <a:lumMod val="60000"/>
                  <a:lumOff val="40000"/>
                </a:schemeClr>
              </a:solidFill>
              <a:effectLst/>
              <a:latin typeface="Söhne"/>
            </a:endParaRPr>
          </a:p>
          <a:p>
            <a:endParaRPr lang="en-US" sz="2600" b="1" dirty="0">
              <a:solidFill>
                <a:schemeClr val="accent2">
                  <a:lumMod val="60000"/>
                  <a:lumOff val="40000"/>
                </a:schemeClr>
              </a:solidFill>
              <a:latin typeface="Söhne"/>
            </a:endParaRPr>
          </a:p>
          <a:p>
            <a:r>
              <a:rPr lang="en-US" sz="2600" b="1" i="0" dirty="0">
                <a:solidFill>
                  <a:schemeClr val="accent2">
                    <a:lumMod val="60000"/>
                    <a:lumOff val="40000"/>
                  </a:schemeClr>
                </a:solidFill>
                <a:effectLst/>
                <a:latin typeface="Söhne"/>
              </a:rPr>
              <a:t>GPT-2 is widely regarded as a highly impressive and powerful language model, with a range of practical applications in NLP tasks such as </a:t>
            </a:r>
            <a:r>
              <a:rPr lang="en-US" sz="2600" b="1" i="0" u="sng" dirty="0">
                <a:solidFill>
                  <a:schemeClr val="accent2">
                    <a:lumMod val="60000"/>
                    <a:lumOff val="40000"/>
                  </a:schemeClr>
                </a:solidFill>
                <a:effectLst/>
                <a:latin typeface="Söhne"/>
              </a:rPr>
              <a:t>content generation, chatbots, and language translation</a:t>
            </a:r>
            <a:r>
              <a:rPr lang="en-US" sz="2600" b="1" i="0" dirty="0">
                <a:solidFill>
                  <a:schemeClr val="accent2">
                    <a:lumMod val="60000"/>
                    <a:lumOff val="40000"/>
                  </a:schemeClr>
                </a:solidFill>
                <a:effectLst/>
                <a:latin typeface="Söhne"/>
              </a:rPr>
              <a:t>.</a:t>
            </a:r>
          </a:p>
          <a:p>
            <a:endParaRPr lang="en-US" sz="2600" b="1" i="0" dirty="0">
              <a:solidFill>
                <a:schemeClr val="accent2">
                  <a:lumMod val="60000"/>
                  <a:lumOff val="40000"/>
                </a:schemeClr>
              </a:solidFill>
              <a:effectLst/>
              <a:latin typeface="Söhne"/>
            </a:endParaRPr>
          </a:p>
          <a:p>
            <a:endParaRPr lang="en-US" sz="2600" b="1" i="0" dirty="0">
              <a:solidFill>
                <a:schemeClr val="accent2">
                  <a:lumMod val="60000"/>
                  <a:lumOff val="40000"/>
                </a:schemeClr>
              </a:solidFill>
              <a:effectLst/>
              <a:latin typeface="Söhne"/>
            </a:endParaRPr>
          </a:p>
          <a:p>
            <a:r>
              <a:rPr lang="en-US" sz="2600" b="1" i="0" dirty="0">
                <a:solidFill>
                  <a:schemeClr val="accent2">
                    <a:lumMod val="60000"/>
                    <a:lumOff val="40000"/>
                  </a:schemeClr>
                </a:solidFill>
                <a:effectLst/>
                <a:latin typeface="Söhne"/>
              </a:rPr>
              <a:t>Its success has inspired further research into even more advanced language models, such as GPT-3, which has even </a:t>
            </a:r>
            <a:r>
              <a:rPr lang="en-US" sz="2600" b="1" i="0" u="sng" dirty="0">
                <a:solidFill>
                  <a:schemeClr val="accent2">
                    <a:lumMod val="60000"/>
                    <a:lumOff val="40000"/>
                  </a:schemeClr>
                </a:solidFill>
                <a:effectLst/>
                <a:latin typeface="Söhne"/>
              </a:rPr>
              <a:t>larger parameters and greater capabilities</a:t>
            </a:r>
            <a:r>
              <a:rPr lang="en-US" sz="2400" b="1" i="0" dirty="0">
                <a:solidFill>
                  <a:schemeClr val="accent2">
                    <a:lumMod val="60000"/>
                    <a:lumOff val="40000"/>
                  </a:schemeClr>
                </a:solidFill>
                <a:effectLst/>
                <a:latin typeface="Söhne"/>
              </a:rPr>
              <a:t>.</a:t>
            </a:r>
            <a:endParaRPr lang="en-US" sz="2400" b="1" dirty="0">
              <a:solidFill>
                <a:schemeClr val="accent2">
                  <a:lumMod val="60000"/>
                  <a:lumOff val="40000"/>
                </a:schemeClr>
              </a:solidFill>
            </a:endParaRPr>
          </a:p>
        </p:txBody>
      </p:sp>
    </p:spTree>
    <p:extLst>
      <p:ext uri="{BB962C8B-B14F-4D97-AF65-F5344CB8AC3E}">
        <p14:creationId xmlns:p14="http://schemas.microsoft.com/office/powerpoint/2010/main" val="248993057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DC0183-217D-E560-1A15-8FD2A02C8CA9}"/>
              </a:ext>
            </a:extLst>
          </p:cNvPr>
          <p:cNvSpPr txBox="1"/>
          <p:nvPr/>
        </p:nvSpPr>
        <p:spPr>
          <a:xfrm>
            <a:off x="889000" y="2218511"/>
            <a:ext cx="10149840" cy="1708160"/>
          </a:xfrm>
          <a:prstGeom prst="rect">
            <a:avLst/>
          </a:prstGeom>
          <a:noFill/>
        </p:spPr>
        <p:txBody>
          <a:bodyPr wrap="square" rtlCol="0">
            <a:spAutoFit/>
          </a:bodyPr>
          <a:lstStyle/>
          <a:p>
            <a:pPr algn="ctr"/>
            <a:r>
              <a:rPr lang="en-US" sz="6000" dirty="0">
                <a:solidFill>
                  <a:schemeClr val="accent2">
                    <a:lumMod val="60000"/>
                    <a:lumOff val="40000"/>
                  </a:schemeClr>
                </a:solidFill>
                <a:latin typeface="MV Boli" panose="02000500030200090000" pitchFamily="2" charset="0"/>
                <a:cs typeface="MV Boli" panose="02000500030200090000" pitchFamily="2" charset="0"/>
              </a:rPr>
              <a:t>Thanks for listening!</a:t>
            </a:r>
          </a:p>
          <a:p>
            <a:pPr algn="ctr"/>
            <a:r>
              <a:rPr lang="en-US" sz="4500" dirty="0">
                <a:solidFill>
                  <a:schemeClr val="accent2">
                    <a:lumMod val="60000"/>
                    <a:lumOff val="40000"/>
                  </a:schemeClr>
                </a:solidFill>
                <a:latin typeface="MV Boli" panose="02000500030200090000" pitchFamily="2" charset="0"/>
                <a:cs typeface="MV Boli" panose="02000500030200090000" pitchFamily="2" charset="0"/>
              </a:rPr>
              <a:t>Hope you’ve learnt something new</a:t>
            </a:r>
          </a:p>
        </p:txBody>
      </p:sp>
      <p:sp>
        <p:nvSpPr>
          <p:cNvPr id="3" name="TextBox 2">
            <a:extLst>
              <a:ext uri="{FF2B5EF4-FFF2-40B4-BE49-F238E27FC236}">
                <a16:creationId xmlns:a16="http://schemas.microsoft.com/office/drawing/2014/main" id="{B8A667A5-F9D9-E3FE-A012-21BA981E2604}"/>
              </a:ext>
            </a:extLst>
          </p:cNvPr>
          <p:cNvSpPr txBox="1"/>
          <p:nvPr/>
        </p:nvSpPr>
        <p:spPr>
          <a:xfrm>
            <a:off x="3779520" y="147766"/>
            <a:ext cx="4897120" cy="492443"/>
          </a:xfrm>
          <a:prstGeom prst="rect">
            <a:avLst/>
          </a:prstGeom>
          <a:noFill/>
        </p:spPr>
        <p:txBody>
          <a:bodyPr wrap="square" rtlCol="0">
            <a:spAutoFit/>
          </a:bodyPr>
          <a:lstStyle/>
          <a:p>
            <a:r>
              <a:rPr lang="en-US" sz="2600" dirty="0">
                <a:solidFill>
                  <a:schemeClr val="accent2">
                    <a:lumMod val="60000"/>
                    <a:lumOff val="40000"/>
                  </a:schemeClr>
                </a:solidFill>
                <a:latin typeface="MV Boli" panose="02000500030200090000" pitchFamily="2" charset="0"/>
                <a:cs typeface="MV Boli" panose="02000500030200090000" pitchFamily="2" charset="0"/>
              </a:rPr>
              <a:t>End of GPT-2 presentation</a:t>
            </a:r>
          </a:p>
        </p:txBody>
      </p:sp>
      <p:sp>
        <p:nvSpPr>
          <p:cNvPr id="4" name="TextBox 3">
            <a:extLst>
              <a:ext uri="{FF2B5EF4-FFF2-40B4-BE49-F238E27FC236}">
                <a16:creationId xmlns:a16="http://schemas.microsoft.com/office/drawing/2014/main" id="{077145B6-A53E-8FD3-6679-EBB5D475565F}"/>
              </a:ext>
            </a:extLst>
          </p:cNvPr>
          <p:cNvSpPr txBox="1"/>
          <p:nvPr/>
        </p:nvSpPr>
        <p:spPr>
          <a:xfrm>
            <a:off x="15873" y="5659120"/>
            <a:ext cx="2520242" cy="646331"/>
          </a:xfrm>
          <a:prstGeom prst="rect">
            <a:avLst/>
          </a:prstGeom>
          <a:noFill/>
        </p:spPr>
        <p:txBody>
          <a:bodyPr wrap="none" rtlCol="0">
            <a:spAutoFit/>
          </a:bodyPr>
          <a:lstStyle/>
          <a:p>
            <a:r>
              <a:rPr lang="en-US" dirty="0">
                <a:solidFill>
                  <a:schemeClr val="accent6">
                    <a:lumMod val="20000"/>
                    <a:lumOff val="80000"/>
                  </a:schemeClr>
                </a:solidFill>
                <a:latin typeface="Bahnschrift Light" panose="020B0502040204020203" pitchFamily="34" charset="0"/>
                <a:cs typeface="Cascadia Code SemiLight" panose="020B0609020000020004" pitchFamily="49" charset="0"/>
              </a:rPr>
              <a:t>Đỗ Phạm Quang Hưng </a:t>
            </a:r>
          </a:p>
          <a:p>
            <a:r>
              <a:rPr lang="en-US" dirty="0">
                <a:solidFill>
                  <a:schemeClr val="accent6">
                    <a:lumMod val="20000"/>
                    <a:lumOff val="80000"/>
                  </a:schemeClr>
                </a:solidFill>
                <a:latin typeface="Bahnschrift Light" panose="020B0502040204020203" pitchFamily="34" charset="0"/>
                <a:cs typeface="Cascadia Code SemiLight" panose="020B0609020000020004" pitchFamily="49" charset="0"/>
              </a:rPr>
              <a:t>Lê Phước Thịnh</a:t>
            </a:r>
          </a:p>
        </p:txBody>
      </p:sp>
    </p:spTree>
    <p:extLst>
      <p:ext uri="{BB962C8B-B14F-4D97-AF65-F5344CB8AC3E}">
        <p14:creationId xmlns:p14="http://schemas.microsoft.com/office/powerpoint/2010/main" val="425256880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down)">
                                      <p:cBhvr>
                                        <p:cTn id="23" dur="580">
                                          <p:stCondLst>
                                            <p:cond delay="0"/>
                                          </p:stCondLst>
                                        </p:cTn>
                                        <p:tgtEl>
                                          <p:spTgt spid="3"/>
                                        </p:tgtEl>
                                      </p:cBhvr>
                                    </p:animEffect>
                                    <p:anim calcmode="lin" valueType="num">
                                      <p:cBhvr>
                                        <p:cTn id="2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29" dur="26">
                                          <p:stCondLst>
                                            <p:cond delay="650"/>
                                          </p:stCondLst>
                                        </p:cTn>
                                        <p:tgtEl>
                                          <p:spTgt spid="3"/>
                                        </p:tgtEl>
                                      </p:cBhvr>
                                      <p:to x="100000" y="60000"/>
                                    </p:animScale>
                                    <p:animScale>
                                      <p:cBhvr>
                                        <p:cTn id="30" dur="166" decel="50000">
                                          <p:stCondLst>
                                            <p:cond delay="676"/>
                                          </p:stCondLst>
                                        </p:cTn>
                                        <p:tgtEl>
                                          <p:spTgt spid="3"/>
                                        </p:tgtEl>
                                      </p:cBhvr>
                                      <p:to x="100000" y="100000"/>
                                    </p:animScale>
                                    <p:animScale>
                                      <p:cBhvr>
                                        <p:cTn id="31" dur="26">
                                          <p:stCondLst>
                                            <p:cond delay="1312"/>
                                          </p:stCondLst>
                                        </p:cTn>
                                        <p:tgtEl>
                                          <p:spTgt spid="3"/>
                                        </p:tgtEl>
                                      </p:cBhvr>
                                      <p:to x="100000" y="80000"/>
                                    </p:animScale>
                                    <p:animScale>
                                      <p:cBhvr>
                                        <p:cTn id="32" dur="166" decel="50000">
                                          <p:stCondLst>
                                            <p:cond delay="1338"/>
                                          </p:stCondLst>
                                        </p:cTn>
                                        <p:tgtEl>
                                          <p:spTgt spid="3"/>
                                        </p:tgtEl>
                                      </p:cBhvr>
                                      <p:to x="100000" y="100000"/>
                                    </p:animScale>
                                    <p:animScale>
                                      <p:cBhvr>
                                        <p:cTn id="33" dur="26">
                                          <p:stCondLst>
                                            <p:cond delay="1642"/>
                                          </p:stCondLst>
                                        </p:cTn>
                                        <p:tgtEl>
                                          <p:spTgt spid="3"/>
                                        </p:tgtEl>
                                      </p:cBhvr>
                                      <p:to x="100000" y="90000"/>
                                    </p:animScale>
                                    <p:animScale>
                                      <p:cBhvr>
                                        <p:cTn id="34" dur="166" decel="50000">
                                          <p:stCondLst>
                                            <p:cond delay="1668"/>
                                          </p:stCondLst>
                                        </p:cTn>
                                        <p:tgtEl>
                                          <p:spTgt spid="3"/>
                                        </p:tgtEl>
                                      </p:cBhvr>
                                      <p:to x="100000" y="100000"/>
                                    </p:animScale>
                                    <p:animScale>
                                      <p:cBhvr>
                                        <p:cTn id="35" dur="26">
                                          <p:stCondLst>
                                            <p:cond delay="1808"/>
                                          </p:stCondLst>
                                        </p:cTn>
                                        <p:tgtEl>
                                          <p:spTgt spid="3"/>
                                        </p:tgtEl>
                                      </p:cBhvr>
                                      <p:to x="100000" y="95000"/>
                                    </p:animScale>
                                    <p:animScale>
                                      <p:cBhvr>
                                        <p:cTn id="36" dur="166" decel="50000">
                                          <p:stCondLst>
                                            <p:cond delay="1834"/>
                                          </p:stCondLst>
                                        </p:cTn>
                                        <p:tgtEl>
                                          <p:spTgt spid="3"/>
                                        </p:tgtEl>
                                      </p:cBhvr>
                                      <p:to x="100000" y="100000"/>
                                    </p:animScale>
                                  </p:childTnLst>
                                </p:cTn>
                              </p:par>
                              <p:par>
                                <p:cTn id="37" presetID="2" presetClass="entr" presetSubtype="4" fill="hold" grpId="0" nodeType="withEffect">
                                  <p:stCondLst>
                                    <p:cond delay="0"/>
                                  </p:stCondLst>
                                  <p:childTnLst>
                                    <p:set>
                                      <p:cBhvr>
                                        <p:cTn id="38" dur="1" fill="hold">
                                          <p:stCondLst>
                                            <p:cond delay="0"/>
                                          </p:stCondLst>
                                        </p:cTn>
                                        <p:tgtEl>
                                          <p:spTgt spid="4"/>
                                        </p:tgtEl>
                                        <p:attrNameLst>
                                          <p:attrName>style.visibility</p:attrName>
                                        </p:attrNameLst>
                                      </p:cBhvr>
                                      <p:to>
                                        <p:strVal val="visible"/>
                                      </p:to>
                                    </p:set>
                                    <p:anim calcmode="lin" valueType="num">
                                      <p:cBhvr additive="base">
                                        <p:cTn id="39" dur="500" fill="hold"/>
                                        <p:tgtEl>
                                          <p:spTgt spid="4"/>
                                        </p:tgtEl>
                                        <p:attrNameLst>
                                          <p:attrName>ppt_x</p:attrName>
                                        </p:attrNameLst>
                                      </p:cBhvr>
                                      <p:tavLst>
                                        <p:tav tm="0">
                                          <p:val>
                                            <p:strVal val="#ppt_x"/>
                                          </p:val>
                                        </p:tav>
                                        <p:tav tm="100000">
                                          <p:val>
                                            <p:strVal val="#ppt_x"/>
                                          </p:val>
                                        </p:tav>
                                      </p:tavLst>
                                    </p:anim>
                                    <p:anim calcmode="lin" valueType="num">
                                      <p:cBhvr additive="base">
                                        <p:cTn id="4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380610-ED5A-2F36-98F7-5C15B942B25D}"/>
              </a:ext>
            </a:extLst>
          </p:cNvPr>
          <p:cNvSpPr txBox="1"/>
          <p:nvPr/>
        </p:nvSpPr>
        <p:spPr>
          <a:xfrm>
            <a:off x="1767840" y="2128798"/>
            <a:ext cx="10424160" cy="3539430"/>
          </a:xfrm>
          <a:prstGeom prst="rect">
            <a:avLst/>
          </a:prstGeom>
          <a:noFill/>
        </p:spPr>
        <p:txBody>
          <a:bodyPr wrap="square" rtlCol="0">
            <a:spAutoFit/>
          </a:bodyPr>
          <a:lstStyle/>
          <a:p>
            <a:pPr marL="514350" indent="-514350">
              <a:buAutoNum type="arabicPeriod"/>
            </a:pPr>
            <a:r>
              <a:rPr lang="en-US" sz="3200" i="1" dirty="0">
                <a:solidFill>
                  <a:schemeClr val="bg1">
                    <a:lumMod val="85000"/>
                  </a:schemeClr>
                </a:solidFill>
              </a:rPr>
              <a:t>What is GPT-2?</a:t>
            </a:r>
          </a:p>
          <a:p>
            <a:r>
              <a:rPr lang="en-US" sz="3200" i="1" dirty="0">
                <a:solidFill>
                  <a:schemeClr val="bg1">
                    <a:lumMod val="85000"/>
                  </a:schemeClr>
                </a:solidFill>
              </a:rPr>
              <a:t>2. Evolution from GPT-1 to GPT-2</a:t>
            </a:r>
          </a:p>
          <a:p>
            <a:r>
              <a:rPr lang="en-US" sz="3200" i="1" dirty="0">
                <a:solidFill>
                  <a:schemeClr val="bg1">
                    <a:lumMod val="85000"/>
                  </a:schemeClr>
                </a:solidFill>
              </a:rPr>
              <a:t>3. What are some special features of GPT-2?</a:t>
            </a:r>
          </a:p>
          <a:p>
            <a:r>
              <a:rPr lang="en-US" sz="3200" i="1" dirty="0">
                <a:solidFill>
                  <a:schemeClr val="bg1">
                    <a:lumMod val="85000"/>
                  </a:schemeClr>
                </a:solidFill>
              </a:rPr>
              <a:t>4. Architecture of GPT-2</a:t>
            </a:r>
          </a:p>
          <a:p>
            <a:r>
              <a:rPr lang="en-US" sz="3200" i="1" dirty="0">
                <a:solidFill>
                  <a:schemeClr val="bg1">
                    <a:lumMod val="85000"/>
                  </a:schemeClr>
                </a:solidFill>
              </a:rPr>
              <a:t>5. Fine-tuning</a:t>
            </a:r>
          </a:p>
          <a:p>
            <a:r>
              <a:rPr lang="en-US" sz="3200" i="1" dirty="0">
                <a:solidFill>
                  <a:schemeClr val="bg1">
                    <a:lumMod val="85000"/>
                  </a:schemeClr>
                </a:solidFill>
              </a:rPr>
              <a:t>6. Achievements</a:t>
            </a:r>
          </a:p>
          <a:p>
            <a:r>
              <a:rPr lang="en-US" sz="3200" i="1" dirty="0">
                <a:solidFill>
                  <a:schemeClr val="bg1">
                    <a:lumMod val="85000"/>
                  </a:schemeClr>
                </a:solidFill>
              </a:rPr>
              <a:t>7. Limitations </a:t>
            </a:r>
          </a:p>
        </p:txBody>
      </p:sp>
      <p:sp>
        <p:nvSpPr>
          <p:cNvPr id="3" name="TextBox 2">
            <a:extLst>
              <a:ext uri="{FF2B5EF4-FFF2-40B4-BE49-F238E27FC236}">
                <a16:creationId xmlns:a16="http://schemas.microsoft.com/office/drawing/2014/main" id="{A12BEC40-77C3-B9BA-7B31-E3119530DB5C}"/>
              </a:ext>
            </a:extLst>
          </p:cNvPr>
          <p:cNvSpPr txBox="1"/>
          <p:nvPr/>
        </p:nvSpPr>
        <p:spPr>
          <a:xfrm>
            <a:off x="3974420" y="882293"/>
            <a:ext cx="7921079" cy="553998"/>
          </a:xfrm>
          <a:prstGeom prst="rect">
            <a:avLst/>
          </a:prstGeom>
          <a:noFill/>
        </p:spPr>
        <p:txBody>
          <a:bodyPr wrap="none" rtlCol="0">
            <a:spAutoFit/>
          </a:bodyPr>
          <a:lstStyle/>
          <a:p>
            <a:r>
              <a:rPr lang="en-US" sz="3000" b="1" dirty="0">
                <a:solidFill>
                  <a:schemeClr val="accent2">
                    <a:lumMod val="60000"/>
                    <a:lumOff val="40000"/>
                  </a:schemeClr>
                </a:solidFill>
                <a:effectLst>
                  <a:outerShdw blurRad="38100" dist="38100" dir="2700000" algn="tl">
                    <a:srgbClr val="000000">
                      <a:alpha val="43137"/>
                    </a:srgbClr>
                  </a:outerShdw>
                </a:effectLst>
                <a:latin typeface="Microsoft JhengHei" panose="020B0604030504040204" pitchFamily="34" charset="-120"/>
                <a:ea typeface="Microsoft JhengHei" panose="020B0604030504040204" pitchFamily="34" charset="-120"/>
              </a:rPr>
              <a:t>What to expect from this presentation? :O</a:t>
            </a:r>
          </a:p>
        </p:txBody>
      </p:sp>
    </p:spTree>
    <p:extLst>
      <p:ext uri="{BB962C8B-B14F-4D97-AF65-F5344CB8AC3E}">
        <p14:creationId xmlns:p14="http://schemas.microsoft.com/office/powerpoint/2010/main" val="49133564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9"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 calcmode="lin" valueType="num">
                                      <p:cBhvr additive="base">
                                        <p:cTn id="12"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13" dur="500" fill="hold"/>
                                        <p:tgtEl>
                                          <p:spTgt spid="2">
                                            <p:txEl>
                                              <p:pRg st="0" end="0"/>
                                            </p:txEl>
                                          </p:spTgt>
                                        </p:tgtEl>
                                        <p:attrNameLst>
                                          <p:attrName>ppt_y</p:attrName>
                                        </p:attrNameLst>
                                      </p:cBhvr>
                                      <p:tavLst>
                                        <p:tav tm="0">
                                          <p:val>
                                            <p:strVal val="0-#ppt_h/2"/>
                                          </p:val>
                                        </p:tav>
                                        <p:tav tm="100000">
                                          <p:val>
                                            <p:strVal val="#ppt_y"/>
                                          </p:val>
                                        </p:tav>
                                      </p:tavLst>
                                    </p:anim>
                                  </p:childTnLst>
                                </p:cTn>
                              </p:par>
                              <p:par>
                                <p:cTn id="14" presetID="2" presetClass="entr" presetSubtype="9" fill="hold" grpId="0" nodeType="withEffect">
                                  <p:stCondLst>
                                    <p:cond delay="0"/>
                                  </p:stCondLst>
                                  <p:childTnLst>
                                    <p:set>
                                      <p:cBhvr>
                                        <p:cTn id="15" dur="1" fill="hold">
                                          <p:stCondLst>
                                            <p:cond delay="0"/>
                                          </p:stCondLst>
                                        </p:cTn>
                                        <p:tgtEl>
                                          <p:spTgt spid="2">
                                            <p:txEl>
                                              <p:pRg st="1" end="1"/>
                                            </p:txEl>
                                          </p:spTgt>
                                        </p:tgtEl>
                                        <p:attrNameLst>
                                          <p:attrName>style.visibility</p:attrName>
                                        </p:attrNameLst>
                                      </p:cBhvr>
                                      <p:to>
                                        <p:strVal val="visible"/>
                                      </p:to>
                                    </p:set>
                                    <p:anim calcmode="lin" valueType="num">
                                      <p:cBhvr additive="base">
                                        <p:cTn id="16" dur="500" fill="hold"/>
                                        <p:tgtEl>
                                          <p:spTgt spid="2">
                                            <p:txEl>
                                              <p:pRg st="1" end="1"/>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2">
                                            <p:txEl>
                                              <p:pRg st="1" end="1"/>
                                            </p:txEl>
                                          </p:spTgt>
                                        </p:tgtEl>
                                        <p:attrNameLst>
                                          <p:attrName>ppt_y</p:attrName>
                                        </p:attrNameLst>
                                      </p:cBhvr>
                                      <p:tavLst>
                                        <p:tav tm="0">
                                          <p:val>
                                            <p:strVal val="0-#ppt_h/2"/>
                                          </p:val>
                                        </p:tav>
                                        <p:tav tm="100000">
                                          <p:val>
                                            <p:strVal val="#ppt_y"/>
                                          </p:val>
                                        </p:tav>
                                      </p:tavLst>
                                    </p:anim>
                                  </p:childTnLst>
                                </p:cTn>
                              </p:par>
                              <p:par>
                                <p:cTn id="18" presetID="2" presetClass="entr" presetSubtype="9" fill="hold" grpId="0" nodeType="withEffect">
                                  <p:stCondLst>
                                    <p:cond delay="0"/>
                                  </p:stCondLst>
                                  <p:childTnLst>
                                    <p:set>
                                      <p:cBhvr>
                                        <p:cTn id="19" dur="1" fill="hold">
                                          <p:stCondLst>
                                            <p:cond delay="0"/>
                                          </p:stCondLst>
                                        </p:cTn>
                                        <p:tgtEl>
                                          <p:spTgt spid="2">
                                            <p:txEl>
                                              <p:pRg st="2" end="2"/>
                                            </p:txEl>
                                          </p:spTgt>
                                        </p:tgtEl>
                                        <p:attrNameLst>
                                          <p:attrName>style.visibility</p:attrName>
                                        </p:attrNameLst>
                                      </p:cBhvr>
                                      <p:to>
                                        <p:strVal val="visible"/>
                                      </p:to>
                                    </p:set>
                                    <p:anim calcmode="lin" valueType="num">
                                      <p:cBhvr additive="base">
                                        <p:cTn id="20" dur="500" fill="hold"/>
                                        <p:tgtEl>
                                          <p:spTgt spid="2">
                                            <p:txEl>
                                              <p:pRg st="2" end="2"/>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2">
                                            <p:txEl>
                                              <p:pRg st="2" end="2"/>
                                            </p:txEl>
                                          </p:spTgt>
                                        </p:tgtEl>
                                        <p:attrNameLst>
                                          <p:attrName>ppt_y</p:attrName>
                                        </p:attrNameLst>
                                      </p:cBhvr>
                                      <p:tavLst>
                                        <p:tav tm="0">
                                          <p:val>
                                            <p:strVal val="0-#ppt_h/2"/>
                                          </p:val>
                                        </p:tav>
                                        <p:tav tm="100000">
                                          <p:val>
                                            <p:strVal val="#ppt_y"/>
                                          </p:val>
                                        </p:tav>
                                      </p:tavLst>
                                    </p:anim>
                                  </p:childTnLst>
                                </p:cTn>
                              </p:par>
                              <p:par>
                                <p:cTn id="22" presetID="2" presetClass="entr" presetSubtype="9" fill="hold" grpId="0" nodeType="withEffect">
                                  <p:stCondLst>
                                    <p:cond delay="0"/>
                                  </p:stCondLst>
                                  <p:childTnLst>
                                    <p:set>
                                      <p:cBhvr>
                                        <p:cTn id="23" dur="1" fill="hold">
                                          <p:stCondLst>
                                            <p:cond delay="0"/>
                                          </p:stCondLst>
                                        </p:cTn>
                                        <p:tgtEl>
                                          <p:spTgt spid="2">
                                            <p:txEl>
                                              <p:pRg st="3" end="3"/>
                                            </p:txEl>
                                          </p:spTgt>
                                        </p:tgtEl>
                                        <p:attrNameLst>
                                          <p:attrName>style.visibility</p:attrName>
                                        </p:attrNameLst>
                                      </p:cBhvr>
                                      <p:to>
                                        <p:strVal val="visible"/>
                                      </p:to>
                                    </p:set>
                                    <p:anim calcmode="lin" valueType="num">
                                      <p:cBhvr additive="base">
                                        <p:cTn id="24" dur="500" fill="hold"/>
                                        <p:tgtEl>
                                          <p:spTgt spid="2">
                                            <p:txEl>
                                              <p:pRg st="3" end="3"/>
                                            </p:txEl>
                                          </p:spTgt>
                                        </p:tgtEl>
                                        <p:attrNameLst>
                                          <p:attrName>ppt_x</p:attrName>
                                        </p:attrNameLst>
                                      </p:cBhvr>
                                      <p:tavLst>
                                        <p:tav tm="0">
                                          <p:val>
                                            <p:strVal val="0-#ppt_w/2"/>
                                          </p:val>
                                        </p:tav>
                                        <p:tav tm="100000">
                                          <p:val>
                                            <p:strVal val="#ppt_x"/>
                                          </p:val>
                                        </p:tav>
                                      </p:tavLst>
                                    </p:anim>
                                    <p:anim calcmode="lin" valueType="num">
                                      <p:cBhvr additive="base">
                                        <p:cTn id="25" dur="500" fill="hold"/>
                                        <p:tgtEl>
                                          <p:spTgt spid="2">
                                            <p:txEl>
                                              <p:pRg st="3" end="3"/>
                                            </p:txEl>
                                          </p:spTgt>
                                        </p:tgtEl>
                                        <p:attrNameLst>
                                          <p:attrName>ppt_y</p:attrName>
                                        </p:attrNameLst>
                                      </p:cBhvr>
                                      <p:tavLst>
                                        <p:tav tm="0">
                                          <p:val>
                                            <p:strVal val="0-#ppt_h/2"/>
                                          </p:val>
                                        </p:tav>
                                        <p:tav tm="100000">
                                          <p:val>
                                            <p:strVal val="#ppt_y"/>
                                          </p:val>
                                        </p:tav>
                                      </p:tavLst>
                                    </p:anim>
                                  </p:childTnLst>
                                </p:cTn>
                              </p:par>
                              <p:par>
                                <p:cTn id="26" presetID="2" presetClass="entr" presetSubtype="9" fill="hold" grpId="0" nodeType="withEffect">
                                  <p:stCondLst>
                                    <p:cond delay="0"/>
                                  </p:stCondLst>
                                  <p:childTnLst>
                                    <p:set>
                                      <p:cBhvr>
                                        <p:cTn id="27" dur="1" fill="hold">
                                          <p:stCondLst>
                                            <p:cond delay="0"/>
                                          </p:stCondLst>
                                        </p:cTn>
                                        <p:tgtEl>
                                          <p:spTgt spid="2">
                                            <p:txEl>
                                              <p:pRg st="4" end="4"/>
                                            </p:txEl>
                                          </p:spTgt>
                                        </p:tgtEl>
                                        <p:attrNameLst>
                                          <p:attrName>style.visibility</p:attrName>
                                        </p:attrNameLst>
                                      </p:cBhvr>
                                      <p:to>
                                        <p:strVal val="visible"/>
                                      </p:to>
                                    </p:set>
                                    <p:anim calcmode="lin" valueType="num">
                                      <p:cBhvr additive="base">
                                        <p:cTn id="28" dur="500" fill="hold"/>
                                        <p:tgtEl>
                                          <p:spTgt spid="2">
                                            <p:txEl>
                                              <p:pRg st="4" end="4"/>
                                            </p:txEl>
                                          </p:spTgt>
                                        </p:tgtEl>
                                        <p:attrNameLst>
                                          <p:attrName>ppt_x</p:attrName>
                                        </p:attrNameLst>
                                      </p:cBhvr>
                                      <p:tavLst>
                                        <p:tav tm="0">
                                          <p:val>
                                            <p:strVal val="0-#ppt_w/2"/>
                                          </p:val>
                                        </p:tav>
                                        <p:tav tm="100000">
                                          <p:val>
                                            <p:strVal val="#ppt_x"/>
                                          </p:val>
                                        </p:tav>
                                      </p:tavLst>
                                    </p:anim>
                                    <p:anim calcmode="lin" valueType="num">
                                      <p:cBhvr additive="base">
                                        <p:cTn id="29" dur="500" fill="hold"/>
                                        <p:tgtEl>
                                          <p:spTgt spid="2">
                                            <p:txEl>
                                              <p:pRg st="4" end="4"/>
                                            </p:txEl>
                                          </p:spTgt>
                                        </p:tgtEl>
                                        <p:attrNameLst>
                                          <p:attrName>ppt_y</p:attrName>
                                        </p:attrNameLst>
                                      </p:cBhvr>
                                      <p:tavLst>
                                        <p:tav tm="0">
                                          <p:val>
                                            <p:strVal val="0-#ppt_h/2"/>
                                          </p:val>
                                        </p:tav>
                                        <p:tav tm="100000">
                                          <p:val>
                                            <p:strVal val="#ppt_y"/>
                                          </p:val>
                                        </p:tav>
                                      </p:tavLst>
                                    </p:anim>
                                  </p:childTnLst>
                                </p:cTn>
                              </p:par>
                              <p:par>
                                <p:cTn id="30" presetID="2" presetClass="entr" presetSubtype="9" fill="hold" grpId="0" nodeType="withEffect">
                                  <p:stCondLst>
                                    <p:cond delay="0"/>
                                  </p:stCondLst>
                                  <p:childTnLst>
                                    <p:set>
                                      <p:cBhvr>
                                        <p:cTn id="31" dur="1" fill="hold">
                                          <p:stCondLst>
                                            <p:cond delay="0"/>
                                          </p:stCondLst>
                                        </p:cTn>
                                        <p:tgtEl>
                                          <p:spTgt spid="2">
                                            <p:txEl>
                                              <p:pRg st="5" end="5"/>
                                            </p:txEl>
                                          </p:spTgt>
                                        </p:tgtEl>
                                        <p:attrNameLst>
                                          <p:attrName>style.visibility</p:attrName>
                                        </p:attrNameLst>
                                      </p:cBhvr>
                                      <p:to>
                                        <p:strVal val="visible"/>
                                      </p:to>
                                    </p:set>
                                    <p:anim calcmode="lin" valueType="num">
                                      <p:cBhvr additive="base">
                                        <p:cTn id="32" dur="500" fill="hold"/>
                                        <p:tgtEl>
                                          <p:spTgt spid="2">
                                            <p:txEl>
                                              <p:pRg st="5" end="5"/>
                                            </p:txEl>
                                          </p:spTgt>
                                        </p:tgtEl>
                                        <p:attrNameLst>
                                          <p:attrName>ppt_x</p:attrName>
                                        </p:attrNameLst>
                                      </p:cBhvr>
                                      <p:tavLst>
                                        <p:tav tm="0">
                                          <p:val>
                                            <p:strVal val="0-#ppt_w/2"/>
                                          </p:val>
                                        </p:tav>
                                        <p:tav tm="100000">
                                          <p:val>
                                            <p:strVal val="#ppt_x"/>
                                          </p:val>
                                        </p:tav>
                                      </p:tavLst>
                                    </p:anim>
                                    <p:anim calcmode="lin" valueType="num">
                                      <p:cBhvr additive="base">
                                        <p:cTn id="33" dur="500" fill="hold"/>
                                        <p:tgtEl>
                                          <p:spTgt spid="2">
                                            <p:txEl>
                                              <p:pRg st="5" end="5"/>
                                            </p:txEl>
                                          </p:spTgt>
                                        </p:tgtEl>
                                        <p:attrNameLst>
                                          <p:attrName>ppt_y</p:attrName>
                                        </p:attrNameLst>
                                      </p:cBhvr>
                                      <p:tavLst>
                                        <p:tav tm="0">
                                          <p:val>
                                            <p:strVal val="0-#ppt_h/2"/>
                                          </p:val>
                                        </p:tav>
                                        <p:tav tm="100000">
                                          <p:val>
                                            <p:strVal val="#ppt_y"/>
                                          </p:val>
                                        </p:tav>
                                      </p:tavLst>
                                    </p:anim>
                                  </p:childTnLst>
                                </p:cTn>
                              </p:par>
                              <p:par>
                                <p:cTn id="34" presetID="2" presetClass="entr" presetSubtype="9" fill="hold" grpId="0" nodeType="withEffect">
                                  <p:stCondLst>
                                    <p:cond delay="0"/>
                                  </p:stCondLst>
                                  <p:childTnLst>
                                    <p:set>
                                      <p:cBhvr>
                                        <p:cTn id="35" dur="1" fill="hold">
                                          <p:stCondLst>
                                            <p:cond delay="0"/>
                                          </p:stCondLst>
                                        </p:cTn>
                                        <p:tgtEl>
                                          <p:spTgt spid="2">
                                            <p:txEl>
                                              <p:pRg st="6" end="6"/>
                                            </p:txEl>
                                          </p:spTgt>
                                        </p:tgtEl>
                                        <p:attrNameLst>
                                          <p:attrName>style.visibility</p:attrName>
                                        </p:attrNameLst>
                                      </p:cBhvr>
                                      <p:to>
                                        <p:strVal val="visible"/>
                                      </p:to>
                                    </p:set>
                                    <p:anim calcmode="lin" valueType="num">
                                      <p:cBhvr additive="base">
                                        <p:cTn id="36" dur="500" fill="hold"/>
                                        <p:tgtEl>
                                          <p:spTgt spid="2">
                                            <p:txEl>
                                              <p:pRg st="6" end="6"/>
                                            </p:txEl>
                                          </p:spTgt>
                                        </p:tgtEl>
                                        <p:attrNameLst>
                                          <p:attrName>ppt_x</p:attrName>
                                        </p:attrNameLst>
                                      </p:cBhvr>
                                      <p:tavLst>
                                        <p:tav tm="0">
                                          <p:val>
                                            <p:strVal val="0-#ppt_w/2"/>
                                          </p:val>
                                        </p:tav>
                                        <p:tav tm="100000">
                                          <p:val>
                                            <p:strVal val="#ppt_x"/>
                                          </p:val>
                                        </p:tav>
                                      </p:tavLst>
                                    </p:anim>
                                    <p:anim calcmode="lin" valueType="num">
                                      <p:cBhvr additive="base">
                                        <p:cTn id="37" dur="500" fill="hold"/>
                                        <p:tgtEl>
                                          <p:spTgt spid="2">
                                            <p:txEl>
                                              <p:pRg st="6" end="6"/>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allAtOnce"/>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0CDB-0EC5-A3D8-0692-D7CA4989E1D0}"/>
              </a:ext>
            </a:extLst>
          </p:cNvPr>
          <p:cNvSpPr>
            <a:spLocks noGrp="1"/>
          </p:cNvSpPr>
          <p:nvPr>
            <p:ph type="title"/>
          </p:nvPr>
        </p:nvSpPr>
        <p:spPr>
          <a:xfrm>
            <a:off x="3312160" y="-129957"/>
            <a:ext cx="10058400" cy="1450757"/>
          </a:xfrm>
        </p:spPr>
        <p:txBody>
          <a:bodyPr/>
          <a:lstStyle/>
          <a:p>
            <a:r>
              <a:rPr lang="en-US" b="1" dirty="0">
                <a:solidFill>
                  <a:schemeClr val="accent4">
                    <a:lumMod val="20000"/>
                    <a:lumOff val="80000"/>
                  </a:schemeClr>
                </a:solidFill>
                <a:effectLst>
                  <a:outerShdw blurRad="38100" dist="38100" dir="2700000" algn="tl">
                    <a:srgbClr val="000000">
                      <a:alpha val="43137"/>
                    </a:srgbClr>
                  </a:outerShdw>
                </a:effectLst>
              </a:rPr>
              <a:t>What is model GPT-2?</a:t>
            </a:r>
          </a:p>
        </p:txBody>
      </p:sp>
      <p:sp>
        <p:nvSpPr>
          <p:cNvPr id="3" name="Content Placeholder 2">
            <a:extLst>
              <a:ext uri="{FF2B5EF4-FFF2-40B4-BE49-F238E27FC236}">
                <a16:creationId xmlns:a16="http://schemas.microsoft.com/office/drawing/2014/main" id="{27E8EB25-A9B2-9C09-C82C-40A35A16283E}"/>
              </a:ext>
            </a:extLst>
          </p:cNvPr>
          <p:cNvSpPr>
            <a:spLocks noGrp="1"/>
          </p:cNvSpPr>
          <p:nvPr>
            <p:ph idx="1"/>
          </p:nvPr>
        </p:nvSpPr>
        <p:spPr>
          <a:xfrm>
            <a:off x="1209040" y="1845734"/>
            <a:ext cx="9773920" cy="1212426"/>
          </a:xfrm>
        </p:spPr>
        <p:txBody>
          <a:bodyPr/>
          <a:lstStyle/>
          <a:p>
            <a:pPr marL="0" marR="0" indent="0">
              <a:lnSpc>
                <a:spcPct val="107000"/>
              </a:lnSpc>
              <a:spcBef>
                <a:spcPts val="0"/>
              </a:spcBef>
              <a:spcAft>
                <a:spcPts val="800"/>
              </a:spcAft>
              <a:buNone/>
            </a:pPr>
            <a:r>
              <a:rPr lang="en-US" sz="1800" kern="100" dirty="0">
                <a:solidFill>
                  <a:schemeClr val="accent4">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GPT-2 stands for (Generative Pre-trained Transformer 2).</a:t>
            </a:r>
          </a:p>
          <a:p>
            <a:pPr marL="0" marR="0" indent="0">
              <a:lnSpc>
                <a:spcPct val="107000"/>
              </a:lnSpc>
              <a:spcBef>
                <a:spcPts val="0"/>
              </a:spcBef>
              <a:spcAft>
                <a:spcPts val="800"/>
              </a:spcAft>
              <a:buNone/>
            </a:pPr>
            <a:r>
              <a:rPr lang="en-US" sz="1800" kern="100" dirty="0" err="1">
                <a:solidFill>
                  <a:schemeClr val="accent4">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OpenAI</a:t>
            </a:r>
            <a:r>
              <a:rPr lang="en-US" sz="1800" kern="100" dirty="0">
                <a:solidFill>
                  <a:schemeClr val="accent4">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GPT-2 model was proposed in </a:t>
            </a:r>
            <a:r>
              <a:rPr lang="en-US" sz="1800" u="sng" kern="100" dirty="0">
                <a:solidFill>
                  <a:schemeClr val="accent4">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Language Models are Unsupervised Multitask Learners</a:t>
            </a:r>
            <a:r>
              <a:rPr lang="en-US" sz="1800" kern="100" dirty="0">
                <a:solidFill>
                  <a:schemeClr val="accent4">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by Alec Radford, Jeffrey Wu, Rewon Child, David Luan, Dario </a:t>
            </a:r>
            <a:r>
              <a:rPr lang="en-US" sz="1800" kern="100" dirty="0" err="1">
                <a:solidFill>
                  <a:schemeClr val="accent4">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Amodei</a:t>
            </a:r>
            <a:r>
              <a:rPr lang="en-US" sz="1800" kern="100" dirty="0">
                <a:solidFill>
                  <a:schemeClr val="accent4">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and Ilya </a:t>
            </a:r>
            <a:r>
              <a:rPr lang="en-US" sz="1800" kern="100" dirty="0" err="1">
                <a:solidFill>
                  <a:schemeClr val="accent4">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Sutskever</a:t>
            </a:r>
            <a:r>
              <a:rPr lang="en-US" sz="1800" kern="100" dirty="0">
                <a:solidFill>
                  <a:schemeClr val="accent4">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in Feb 2019.</a:t>
            </a:r>
          </a:p>
          <a:p>
            <a:endParaRPr lang="en-US" dirty="0"/>
          </a:p>
        </p:txBody>
      </p:sp>
      <p:sp>
        <p:nvSpPr>
          <p:cNvPr id="4" name="TextBox 3">
            <a:extLst>
              <a:ext uri="{FF2B5EF4-FFF2-40B4-BE49-F238E27FC236}">
                <a16:creationId xmlns:a16="http://schemas.microsoft.com/office/drawing/2014/main" id="{0C22678F-04FC-7CDF-AF5B-5A3B54775F81}"/>
              </a:ext>
            </a:extLst>
          </p:cNvPr>
          <p:cNvSpPr txBox="1"/>
          <p:nvPr/>
        </p:nvSpPr>
        <p:spPr>
          <a:xfrm>
            <a:off x="1107440" y="3199677"/>
            <a:ext cx="9662160" cy="2308324"/>
          </a:xfrm>
          <a:prstGeom prst="rect">
            <a:avLst/>
          </a:prstGeom>
          <a:noFill/>
        </p:spPr>
        <p:txBody>
          <a:bodyPr wrap="square" rtlCol="0">
            <a:spAutoFit/>
          </a:bodyPr>
          <a:lstStyle/>
          <a:p>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When GPT-2 was released in 2019, the natural language processing (NLP) industry was </a:t>
            </a:r>
            <a:r>
              <a:rPr lang="en-US" u="sng" dirty="0">
                <a:solidFill>
                  <a:schemeClr val="accent4">
                    <a:lumMod val="20000"/>
                    <a:lumOff val="80000"/>
                  </a:schemeClr>
                </a:solidFill>
                <a:latin typeface="Times New Roman" panose="02020603050405020304" pitchFamily="18" charset="0"/>
                <a:cs typeface="Times New Roman" panose="02020603050405020304" pitchFamily="18" charset="0"/>
              </a:rPr>
              <a:t>rapidly growing and expanding</a:t>
            </a:r>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 The use of machine learning and deep learning techniques for NLP tasks, such as </a:t>
            </a:r>
            <a:r>
              <a:rPr lang="en-US" i="1" u="sng" dirty="0">
                <a:solidFill>
                  <a:schemeClr val="accent4">
                    <a:lumMod val="20000"/>
                    <a:lumOff val="80000"/>
                  </a:schemeClr>
                </a:solidFill>
                <a:latin typeface="Times New Roman" panose="02020603050405020304" pitchFamily="18" charset="0"/>
                <a:cs typeface="Times New Roman" panose="02020603050405020304" pitchFamily="18" charset="0"/>
              </a:rPr>
              <a:t>text classification, sentiment analysis, and language translation</a:t>
            </a:r>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 had become increasingly popular.</a:t>
            </a:r>
          </a:p>
          <a:p>
            <a:endParaRPr lang="en-US" dirty="0">
              <a:solidFill>
                <a:schemeClr val="accent4">
                  <a:lumMod val="20000"/>
                  <a:lumOff val="80000"/>
                </a:schemeClr>
              </a:solidFill>
              <a:latin typeface="Times New Roman" panose="02020603050405020304" pitchFamily="18" charset="0"/>
              <a:cs typeface="Times New Roman" panose="02020603050405020304" pitchFamily="18" charset="0"/>
            </a:endParaRPr>
          </a:p>
          <a:p>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The release of GPT-2 also highlighted the </a:t>
            </a:r>
            <a:r>
              <a:rPr lang="en-US" u="sng" dirty="0">
                <a:solidFill>
                  <a:schemeClr val="accent4">
                    <a:lumMod val="20000"/>
                    <a:lumOff val="80000"/>
                  </a:schemeClr>
                </a:solidFill>
                <a:latin typeface="Times New Roman" panose="02020603050405020304" pitchFamily="18" charset="0"/>
                <a:cs typeface="Times New Roman" panose="02020603050405020304" pitchFamily="18" charset="0"/>
              </a:rPr>
              <a:t>potential ethical concerns</a:t>
            </a:r>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 associated with advanced NLP models. Its creators initially chose not to release the full version of the model due to concerns about the potential misuse of the technology, such as the generation of </a:t>
            </a:r>
            <a:r>
              <a:rPr lang="en-US" u="sng" dirty="0">
                <a:solidFill>
                  <a:schemeClr val="accent4">
                    <a:lumMod val="20000"/>
                    <a:lumOff val="80000"/>
                  </a:schemeClr>
                </a:solidFill>
                <a:latin typeface="Times New Roman" panose="02020603050405020304" pitchFamily="18" charset="0"/>
                <a:cs typeface="Times New Roman" panose="02020603050405020304" pitchFamily="18" charset="0"/>
              </a:rPr>
              <a:t>fake news or malicious text</a:t>
            </a:r>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 However, the model was eventually released in full, with some precautions put in place to mitigate these risks.</a:t>
            </a:r>
          </a:p>
        </p:txBody>
      </p:sp>
    </p:spTree>
    <p:extLst>
      <p:ext uri="{BB962C8B-B14F-4D97-AF65-F5344CB8AC3E}">
        <p14:creationId xmlns:p14="http://schemas.microsoft.com/office/powerpoint/2010/main" val="390269498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0CDB-0EC5-A3D8-0692-D7CA4989E1D0}"/>
              </a:ext>
            </a:extLst>
          </p:cNvPr>
          <p:cNvSpPr>
            <a:spLocks noGrp="1"/>
          </p:cNvSpPr>
          <p:nvPr>
            <p:ph type="title"/>
          </p:nvPr>
        </p:nvSpPr>
        <p:spPr>
          <a:xfrm>
            <a:off x="3312160" y="-129957"/>
            <a:ext cx="10058400" cy="1450757"/>
          </a:xfrm>
        </p:spPr>
        <p:txBody>
          <a:bodyPr/>
          <a:lstStyle/>
          <a:p>
            <a:r>
              <a:rPr lang="en-US" b="1" dirty="0">
                <a:solidFill>
                  <a:schemeClr val="accent4">
                    <a:lumMod val="20000"/>
                    <a:lumOff val="80000"/>
                  </a:schemeClr>
                </a:solidFill>
                <a:effectLst>
                  <a:outerShdw blurRad="38100" dist="38100" dir="2700000" algn="tl">
                    <a:srgbClr val="000000">
                      <a:alpha val="43137"/>
                    </a:srgbClr>
                  </a:outerShdw>
                </a:effectLst>
              </a:rPr>
              <a:t>What is model GPT-2?</a:t>
            </a:r>
          </a:p>
        </p:txBody>
      </p:sp>
      <p:sp>
        <p:nvSpPr>
          <p:cNvPr id="3" name="Content Placeholder 2">
            <a:extLst>
              <a:ext uri="{FF2B5EF4-FFF2-40B4-BE49-F238E27FC236}">
                <a16:creationId xmlns:a16="http://schemas.microsoft.com/office/drawing/2014/main" id="{27E8EB25-A9B2-9C09-C82C-40A35A16283E}"/>
              </a:ext>
            </a:extLst>
          </p:cNvPr>
          <p:cNvSpPr>
            <a:spLocks noGrp="1"/>
          </p:cNvSpPr>
          <p:nvPr>
            <p:ph idx="1"/>
          </p:nvPr>
        </p:nvSpPr>
        <p:spPr>
          <a:xfrm>
            <a:off x="1209040" y="1845734"/>
            <a:ext cx="9773920" cy="1450756"/>
          </a:xfrm>
        </p:spPr>
        <p:txBody>
          <a:bodyPr>
            <a:noAutofit/>
          </a:bodyPr>
          <a:lstStyle/>
          <a:p>
            <a:r>
              <a:rPr lang="en-US" sz="1800" dirty="0">
                <a:solidFill>
                  <a:schemeClr val="accent4">
                    <a:lumMod val="20000"/>
                    <a:lumOff val="80000"/>
                  </a:schemeClr>
                </a:solidFill>
                <a:latin typeface="Times New Roman" panose="02020603050405020304" pitchFamily="18" charset="0"/>
                <a:cs typeface="Times New Roman" panose="02020603050405020304" pitchFamily="18" charset="0"/>
              </a:rPr>
              <a:t>The model is a causal (</a:t>
            </a:r>
            <a:r>
              <a:rPr lang="en-US" sz="1800" i="1" dirty="0">
                <a:solidFill>
                  <a:schemeClr val="accent4">
                    <a:lumMod val="20000"/>
                    <a:lumOff val="80000"/>
                  </a:schemeClr>
                </a:solidFill>
                <a:latin typeface="Times New Roman" panose="02020603050405020304" pitchFamily="18" charset="0"/>
                <a:cs typeface="Times New Roman" panose="02020603050405020304" pitchFamily="18" charset="0"/>
              </a:rPr>
              <a:t>unidirectional</a:t>
            </a:r>
            <a:r>
              <a:rPr lang="en-US" sz="1800" dirty="0">
                <a:solidFill>
                  <a:schemeClr val="accent4">
                    <a:lumMod val="20000"/>
                    <a:lumOff val="80000"/>
                  </a:schemeClr>
                </a:solidFill>
                <a:latin typeface="Times New Roman" panose="02020603050405020304" pitchFamily="18" charset="0"/>
                <a:cs typeface="Times New Roman" panose="02020603050405020304" pitchFamily="18" charset="0"/>
              </a:rPr>
              <a:t>) transformer pretrained using language modeling on a very large corpus of </a:t>
            </a:r>
            <a:r>
              <a:rPr lang="en-US" sz="1800" u="sng" dirty="0">
                <a:solidFill>
                  <a:schemeClr val="accent4">
                    <a:lumMod val="20000"/>
                    <a:lumOff val="80000"/>
                  </a:schemeClr>
                </a:solidFill>
                <a:latin typeface="Times New Roman" panose="02020603050405020304" pitchFamily="18" charset="0"/>
                <a:cs typeface="Times New Roman" panose="02020603050405020304" pitchFamily="18" charset="0"/>
              </a:rPr>
              <a:t>~40 GB of text data, from over 8 million documents</a:t>
            </a:r>
            <a:r>
              <a:rPr lang="en-US" sz="1800" dirty="0">
                <a:solidFill>
                  <a:schemeClr val="accent4">
                    <a:lumMod val="20000"/>
                    <a:lumOff val="80000"/>
                  </a:schemeClr>
                </a:solidFill>
                <a:latin typeface="Times New Roman" panose="02020603050405020304" pitchFamily="18" charset="0"/>
                <a:cs typeface="Times New Roman" panose="02020603050405020304" pitchFamily="18" charset="0"/>
              </a:rPr>
              <a:t>.</a:t>
            </a:r>
          </a:p>
          <a:p>
            <a:r>
              <a:rPr lang="en-US" sz="1800" dirty="0">
                <a:solidFill>
                  <a:schemeClr val="accent4">
                    <a:lumMod val="20000"/>
                    <a:lumOff val="80000"/>
                  </a:schemeClr>
                </a:solidFill>
                <a:latin typeface="Times New Roman" panose="02020603050405020304" pitchFamily="18" charset="0"/>
                <a:cs typeface="Times New Roman" panose="02020603050405020304" pitchFamily="18" charset="0"/>
              </a:rPr>
              <a:t>GPT-2 has </a:t>
            </a:r>
            <a:r>
              <a:rPr lang="en-US" sz="1800" i="1" u="sng" dirty="0">
                <a:solidFill>
                  <a:schemeClr val="accent4">
                    <a:lumMod val="20000"/>
                    <a:lumOff val="80000"/>
                  </a:schemeClr>
                </a:solidFill>
                <a:latin typeface="Times New Roman" panose="02020603050405020304" pitchFamily="18" charset="0"/>
                <a:cs typeface="Times New Roman" panose="02020603050405020304" pitchFamily="18" charset="0"/>
              </a:rPr>
              <a:t>1.5 billion parameters</a:t>
            </a:r>
            <a:r>
              <a:rPr lang="en-US" sz="1800" dirty="0">
                <a:solidFill>
                  <a:schemeClr val="accent4">
                    <a:lumMod val="20000"/>
                    <a:lumOff val="80000"/>
                  </a:schemeClr>
                </a:solidFill>
                <a:latin typeface="Times New Roman" panose="02020603050405020304" pitchFamily="18" charset="0"/>
                <a:cs typeface="Times New Roman" panose="02020603050405020304" pitchFamily="18" charset="0"/>
              </a:rPr>
              <a:t>, making it </a:t>
            </a:r>
            <a:r>
              <a:rPr lang="en-US" sz="1800" b="1" dirty="0">
                <a:solidFill>
                  <a:schemeClr val="accent4">
                    <a:lumMod val="20000"/>
                    <a:lumOff val="80000"/>
                  </a:schemeClr>
                </a:solidFill>
                <a:latin typeface="Times New Roman" panose="02020603050405020304" pitchFamily="18" charset="0"/>
                <a:cs typeface="Times New Roman" panose="02020603050405020304" pitchFamily="18" charset="0"/>
              </a:rPr>
              <a:t>one of the largest language models</a:t>
            </a:r>
            <a:r>
              <a:rPr lang="en-US" sz="1800" dirty="0">
                <a:solidFill>
                  <a:schemeClr val="accent4">
                    <a:lumMod val="20000"/>
                    <a:lumOff val="80000"/>
                  </a:schemeClr>
                </a:solidFill>
                <a:latin typeface="Times New Roman" panose="02020603050405020304" pitchFamily="18" charset="0"/>
                <a:cs typeface="Times New Roman" panose="02020603050405020304" pitchFamily="18" charset="0"/>
              </a:rPr>
              <a:t> in existence. It has been trained on a </a:t>
            </a:r>
            <a:r>
              <a:rPr lang="en-US" sz="1800" u="sng" dirty="0">
                <a:solidFill>
                  <a:schemeClr val="accent4">
                    <a:lumMod val="20000"/>
                    <a:lumOff val="80000"/>
                  </a:schemeClr>
                </a:solidFill>
                <a:latin typeface="Times New Roman" panose="02020603050405020304" pitchFamily="18" charset="0"/>
                <a:cs typeface="Times New Roman" panose="02020603050405020304" pitchFamily="18" charset="0"/>
              </a:rPr>
              <a:t>diverse range of internet text</a:t>
            </a:r>
            <a:r>
              <a:rPr lang="en-US" sz="1800" dirty="0">
                <a:solidFill>
                  <a:schemeClr val="accent4">
                    <a:lumMod val="20000"/>
                    <a:lumOff val="80000"/>
                  </a:schemeClr>
                </a:solidFill>
                <a:latin typeface="Times New Roman" panose="02020603050405020304" pitchFamily="18" charset="0"/>
                <a:cs typeface="Times New Roman" panose="02020603050405020304" pitchFamily="18" charset="0"/>
              </a:rPr>
              <a:t>, which allows it to generate </a:t>
            </a:r>
            <a:r>
              <a:rPr lang="en-US" sz="1800" b="1" dirty="0">
                <a:solidFill>
                  <a:schemeClr val="accent4">
                    <a:lumMod val="20000"/>
                    <a:lumOff val="80000"/>
                  </a:schemeClr>
                </a:solidFill>
                <a:latin typeface="Times New Roman" panose="02020603050405020304" pitchFamily="18" charset="0"/>
                <a:cs typeface="Times New Roman" panose="02020603050405020304" pitchFamily="18" charset="0"/>
              </a:rPr>
              <a:t>coherent and fluent text </a:t>
            </a:r>
            <a:r>
              <a:rPr lang="en-US" sz="1800" dirty="0">
                <a:solidFill>
                  <a:schemeClr val="accent4">
                    <a:lumMod val="20000"/>
                    <a:lumOff val="80000"/>
                  </a:schemeClr>
                </a:solidFill>
                <a:latin typeface="Times New Roman" panose="02020603050405020304" pitchFamily="18" charset="0"/>
                <a:cs typeface="Times New Roman" panose="02020603050405020304" pitchFamily="18" charset="0"/>
              </a:rPr>
              <a:t>across a wide range of topics and writing styles.</a:t>
            </a:r>
          </a:p>
          <a:p>
            <a:endParaRPr lang="en-US" sz="1800" dirty="0"/>
          </a:p>
        </p:txBody>
      </p:sp>
      <p:sp>
        <p:nvSpPr>
          <p:cNvPr id="4" name="TextBox 3">
            <a:extLst>
              <a:ext uri="{FF2B5EF4-FFF2-40B4-BE49-F238E27FC236}">
                <a16:creationId xmlns:a16="http://schemas.microsoft.com/office/drawing/2014/main" id="{0C22678F-04FC-7CDF-AF5B-5A3B54775F81}"/>
              </a:ext>
            </a:extLst>
          </p:cNvPr>
          <p:cNvSpPr txBox="1"/>
          <p:nvPr/>
        </p:nvSpPr>
        <p:spPr>
          <a:xfrm>
            <a:off x="1209040" y="3632631"/>
            <a:ext cx="9662160" cy="1477328"/>
          </a:xfrm>
          <a:prstGeom prst="rect">
            <a:avLst/>
          </a:prstGeom>
          <a:noFill/>
        </p:spPr>
        <p:txBody>
          <a:bodyPr wrap="square" rtlCol="0">
            <a:spAutoFit/>
          </a:bodyPr>
          <a:lstStyle/>
          <a:p>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The model has been used for a variety of natural language processing tasks, including </a:t>
            </a:r>
            <a:r>
              <a:rPr lang="en-US" b="1" dirty="0">
                <a:solidFill>
                  <a:schemeClr val="accent4">
                    <a:lumMod val="20000"/>
                    <a:lumOff val="80000"/>
                  </a:schemeClr>
                </a:solidFill>
                <a:latin typeface="Times New Roman" panose="02020603050405020304" pitchFamily="18" charset="0"/>
                <a:cs typeface="Times New Roman" panose="02020603050405020304" pitchFamily="18" charset="0"/>
              </a:rPr>
              <a:t>language translation, question answering, and text completion</a:t>
            </a:r>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a:t>
            </a:r>
          </a:p>
          <a:p>
            <a:endParaRPr lang="en-US" dirty="0">
              <a:solidFill>
                <a:schemeClr val="accent4">
                  <a:lumMod val="20000"/>
                  <a:lumOff val="80000"/>
                </a:schemeClr>
              </a:solidFill>
              <a:latin typeface="Times New Roman" panose="02020603050405020304" pitchFamily="18" charset="0"/>
              <a:cs typeface="Times New Roman" panose="02020603050405020304" pitchFamily="18" charset="0"/>
            </a:endParaRPr>
          </a:p>
          <a:p>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GPT-2 has been widely used in research and industry, and it remains a </a:t>
            </a:r>
            <a:r>
              <a:rPr lang="en-US" b="1" dirty="0">
                <a:solidFill>
                  <a:schemeClr val="accent4">
                    <a:lumMod val="20000"/>
                    <a:lumOff val="80000"/>
                  </a:schemeClr>
                </a:solidFill>
                <a:latin typeface="Times New Roman" panose="02020603050405020304" pitchFamily="18" charset="0"/>
                <a:cs typeface="Times New Roman" panose="02020603050405020304" pitchFamily="18" charset="0"/>
              </a:rPr>
              <a:t>significant milestone</a:t>
            </a:r>
            <a:r>
              <a:rPr lang="en-US" dirty="0">
                <a:solidFill>
                  <a:schemeClr val="accent4">
                    <a:lumMod val="20000"/>
                    <a:lumOff val="80000"/>
                  </a:schemeClr>
                </a:solidFill>
                <a:latin typeface="Times New Roman" panose="02020603050405020304" pitchFamily="18" charset="0"/>
                <a:cs typeface="Times New Roman" panose="02020603050405020304" pitchFamily="18" charset="0"/>
              </a:rPr>
              <a:t> in the development of advanced natural language processing technology.</a:t>
            </a:r>
          </a:p>
        </p:txBody>
      </p:sp>
    </p:spTree>
    <p:extLst>
      <p:ext uri="{BB962C8B-B14F-4D97-AF65-F5344CB8AC3E}">
        <p14:creationId xmlns:p14="http://schemas.microsoft.com/office/powerpoint/2010/main" val="3298360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allAtOnce"/>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45680-2D26-CB63-FC37-0BD06389DDD4}"/>
              </a:ext>
            </a:extLst>
          </p:cNvPr>
          <p:cNvSpPr>
            <a:spLocks noGrp="1"/>
          </p:cNvSpPr>
          <p:nvPr>
            <p:ph type="title"/>
          </p:nvPr>
        </p:nvSpPr>
        <p:spPr>
          <a:xfrm>
            <a:off x="5008880" y="264160"/>
            <a:ext cx="6929120" cy="1198880"/>
          </a:xfrm>
        </p:spPr>
        <p:txBody>
          <a:bodyPr>
            <a:noAutofit/>
          </a:bodyPr>
          <a:lstStyle/>
          <a:p>
            <a:pPr algn="r"/>
            <a:r>
              <a:rPr lang="en-US" sz="4500" b="1" dirty="0">
                <a:solidFill>
                  <a:schemeClr val="accent3">
                    <a:lumMod val="60000"/>
                    <a:lumOff val="40000"/>
                  </a:schemeClr>
                </a:solidFill>
                <a:latin typeface="Century Schoolbook" panose="02040604050505020304" pitchFamily="18" charset="0"/>
              </a:rPr>
              <a:t>Evolution from </a:t>
            </a:r>
            <a:br>
              <a:rPr lang="en-US" sz="4500" b="1" dirty="0">
                <a:solidFill>
                  <a:schemeClr val="accent3">
                    <a:lumMod val="60000"/>
                    <a:lumOff val="40000"/>
                  </a:schemeClr>
                </a:solidFill>
                <a:latin typeface="Century Schoolbook" panose="02040604050505020304" pitchFamily="18" charset="0"/>
              </a:rPr>
            </a:br>
            <a:r>
              <a:rPr lang="en-US" sz="4500" b="1" dirty="0">
                <a:solidFill>
                  <a:schemeClr val="accent3">
                    <a:lumMod val="60000"/>
                    <a:lumOff val="40000"/>
                  </a:schemeClr>
                </a:solidFill>
                <a:latin typeface="Century Schoolbook" panose="02040604050505020304" pitchFamily="18" charset="0"/>
              </a:rPr>
              <a:t>GPT to GPT-2</a:t>
            </a:r>
          </a:p>
        </p:txBody>
      </p:sp>
      <p:sp>
        <p:nvSpPr>
          <p:cNvPr id="3" name="Content Placeholder 2">
            <a:extLst>
              <a:ext uri="{FF2B5EF4-FFF2-40B4-BE49-F238E27FC236}">
                <a16:creationId xmlns:a16="http://schemas.microsoft.com/office/drawing/2014/main" id="{530E09B1-7451-0044-27D3-1AE881EE0E06}"/>
              </a:ext>
            </a:extLst>
          </p:cNvPr>
          <p:cNvSpPr>
            <a:spLocks noGrp="1"/>
          </p:cNvSpPr>
          <p:nvPr>
            <p:ph idx="1"/>
          </p:nvPr>
        </p:nvSpPr>
        <p:spPr>
          <a:xfrm>
            <a:off x="2385060" y="2831254"/>
            <a:ext cx="7421880" cy="3518746"/>
          </a:xfrm>
        </p:spPr>
        <p:txBody>
          <a:bodyPr>
            <a:normAutofit/>
          </a:bodyPr>
          <a:lstStyle/>
          <a:p>
            <a:r>
              <a:rPr lang="en-US" sz="3000" b="1" i="1" dirty="0">
                <a:solidFill>
                  <a:schemeClr val="bg2">
                    <a:lumMod val="10000"/>
                  </a:schemeClr>
                </a:solidFill>
                <a:effectLst/>
                <a:latin typeface="Times New Roman" panose="02020603050405020304" pitchFamily="18" charset="0"/>
                <a:ea typeface="Calibri" panose="020F0502020204030204" pitchFamily="34" charset="0"/>
              </a:rPr>
              <a:t>The GPT-2 inherited many traits from its predecessor GPT-1, but there are many keys differences that make GPT-2 more efficient.</a:t>
            </a:r>
          </a:p>
        </p:txBody>
      </p:sp>
      <p:sp>
        <p:nvSpPr>
          <p:cNvPr id="4" name="TextBox 3">
            <a:extLst>
              <a:ext uri="{FF2B5EF4-FFF2-40B4-BE49-F238E27FC236}">
                <a16:creationId xmlns:a16="http://schemas.microsoft.com/office/drawing/2014/main" id="{6AFFF66D-6138-D4EB-71C8-ADDEA2DB8B1B}"/>
              </a:ext>
            </a:extLst>
          </p:cNvPr>
          <p:cNvSpPr txBox="1"/>
          <p:nvPr/>
        </p:nvSpPr>
        <p:spPr>
          <a:xfrm>
            <a:off x="1656080" y="1626655"/>
            <a:ext cx="8656320" cy="5508046"/>
          </a:xfrm>
          <a:prstGeom prst="rect">
            <a:avLst/>
          </a:prstGeom>
          <a:noFill/>
        </p:spPr>
        <p:txBody>
          <a:bodyPr wrap="square" rtlCol="0">
            <a:spAutoFit/>
          </a:bodyPr>
          <a:lstStyle/>
          <a:p>
            <a:r>
              <a:rPr lang="en-US" sz="2200" b="1" dirty="0">
                <a:solidFill>
                  <a:schemeClr val="bg2">
                    <a:lumMod val="10000"/>
                  </a:schemeClr>
                </a:solidFill>
                <a:latin typeface="Times New Roman" panose="02020603050405020304" pitchFamily="18" charset="0"/>
                <a:ea typeface="Calibri" panose="020F0502020204030204" pitchFamily="34" charset="0"/>
              </a:rPr>
              <a:t>1. </a:t>
            </a:r>
            <a:r>
              <a:rPr lang="en-US" sz="2200" b="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Size</a:t>
            </a:r>
            <a:r>
              <a:rPr lang="en-US" b="1" dirty="0">
                <a:solidFill>
                  <a:schemeClr val="bg2">
                    <a:lumMod val="10000"/>
                  </a:schemeClr>
                </a:solidFill>
                <a:latin typeface="Times New Roman" panose="02020603050405020304" pitchFamily="18" charset="0"/>
                <a:ea typeface="Calibri" panose="020F0502020204030204" pitchFamily="34" charset="0"/>
              </a:rPr>
              <a:t>: GPT-2 is a much larger model than GPT-1. GPT-1 had </a:t>
            </a:r>
            <a:r>
              <a:rPr lang="en-US" b="1" u="sng" dirty="0">
                <a:solidFill>
                  <a:schemeClr val="bg2">
                    <a:lumMod val="10000"/>
                  </a:schemeClr>
                </a:solidFill>
                <a:latin typeface="Times New Roman" panose="02020603050405020304" pitchFamily="18" charset="0"/>
                <a:ea typeface="Calibri" panose="020F0502020204030204" pitchFamily="34" charset="0"/>
              </a:rPr>
              <a:t>117 million parameters</a:t>
            </a:r>
            <a:r>
              <a:rPr lang="en-US" b="1" dirty="0">
                <a:solidFill>
                  <a:schemeClr val="bg2">
                    <a:lumMod val="10000"/>
                  </a:schemeClr>
                </a:solidFill>
                <a:latin typeface="Times New Roman" panose="02020603050405020304" pitchFamily="18" charset="0"/>
                <a:ea typeface="Calibri" panose="020F0502020204030204" pitchFamily="34" charset="0"/>
              </a:rPr>
              <a:t>, while GPT-2 has </a:t>
            </a:r>
            <a:r>
              <a:rPr lang="en-US" b="1" u="sng" dirty="0">
                <a:solidFill>
                  <a:schemeClr val="bg2">
                    <a:lumMod val="10000"/>
                  </a:schemeClr>
                </a:solidFill>
                <a:latin typeface="Times New Roman" panose="02020603050405020304" pitchFamily="18" charset="0"/>
                <a:ea typeface="Calibri" panose="020F0502020204030204" pitchFamily="34" charset="0"/>
              </a:rPr>
              <a:t>1.5 billion parameters</a:t>
            </a:r>
            <a:r>
              <a:rPr lang="en-US" b="1" dirty="0">
                <a:solidFill>
                  <a:schemeClr val="bg2">
                    <a:lumMod val="10000"/>
                  </a:schemeClr>
                </a:solidFill>
                <a:latin typeface="Times New Roman" panose="02020603050405020304" pitchFamily="18" charset="0"/>
                <a:ea typeface="Calibri" panose="020F0502020204030204" pitchFamily="34" charset="0"/>
              </a:rPr>
              <a:t>.</a:t>
            </a:r>
          </a:p>
          <a:p>
            <a:endParaRPr lang="en-US" b="1" dirty="0">
              <a:solidFill>
                <a:schemeClr val="bg2">
                  <a:lumMod val="10000"/>
                </a:schemeClr>
              </a:solidFill>
              <a:latin typeface="Times New Roman" panose="02020603050405020304" pitchFamily="18" charset="0"/>
              <a:ea typeface="Calibri" panose="020F0502020204030204" pitchFamily="34" charset="0"/>
              <a:cs typeface="Times New Roman" panose="02020603050405020304" pitchFamily="18" charset="0"/>
            </a:endParaRPr>
          </a:p>
          <a:p>
            <a:r>
              <a:rPr lang="en-US" sz="2200" b="1" kern="100" dirty="0">
                <a:solidFill>
                  <a:schemeClr val="bg2">
                    <a:lumMod val="10000"/>
                  </a:schemeClr>
                </a:solidFill>
                <a:latin typeface="Times New Roman" panose="02020603050405020304" pitchFamily="18" charset="0"/>
                <a:ea typeface="Calibri" panose="020F0502020204030204" pitchFamily="34" charset="0"/>
                <a:cs typeface="Times New Roman" panose="02020603050405020304" pitchFamily="18" charset="0"/>
              </a:rPr>
              <a:t>2. </a:t>
            </a:r>
            <a:r>
              <a:rPr lang="en-US" sz="2200" b="1" kern="100" dirty="0">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Performance</a:t>
            </a:r>
            <a:r>
              <a:rPr lang="en-US" b="1" kern="100" dirty="0">
                <a:latin typeface="Times New Roman" panose="02020603050405020304" pitchFamily="18" charset="0"/>
                <a:ea typeface="Calibri" panose="020F0502020204030204" pitchFamily="34" charset="0"/>
                <a:cs typeface="Times New Roman" panose="02020603050405020304" pitchFamily="18" charset="0"/>
              </a:rPr>
              <a:t>: GPT-2 has been shown to perform </a:t>
            </a:r>
            <a:r>
              <a:rPr lang="en-US" b="1" u="sng" kern="100" dirty="0">
                <a:latin typeface="Times New Roman" panose="02020603050405020304" pitchFamily="18" charset="0"/>
                <a:ea typeface="Calibri" panose="020F0502020204030204" pitchFamily="34" charset="0"/>
                <a:cs typeface="Times New Roman" panose="02020603050405020304" pitchFamily="18" charset="0"/>
              </a:rPr>
              <a:t>significantly better</a:t>
            </a:r>
            <a:r>
              <a:rPr lang="en-US" b="1" kern="100" dirty="0">
                <a:latin typeface="Times New Roman" panose="02020603050405020304" pitchFamily="18" charset="0"/>
                <a:ea typeface="Calibri" panose="020F0502020204030204" pitchFamily="34" charset="0"/>
                <a:cs typeface="Times New Roman" panose="02020603050405020304" pitchFamily="18" charset="0"/>
              </a:rPr>
              <a:t> than GPT-1 on     a range of natural language processing tasks, including </a:t>
            </a:r>
            <a:r>
              <a:rPr lang="en-US" b="1" u="sng" kern="100" dirty="0">
                <a:latin typeface="Times New Roman" panose="02020603050405020304" pitchFamily="18" charset="0"/>
                <a:ea typeface="Calibri" panose="020F0502020204030204" pitchFamily="34" charset="0"/>
                <a:cs typeface="Times New Roman" panose="02020603050405020304" pitchFamily="18" charset="0"/>
              </a:rPr>
              <a:t>text completion, question answering, and language translation</a:t>
            </a:r>
            <a:r>
              <a:rPr lang="en-US" b="1" kern="100" dirty="0">
                <a:latin typeface="Times New Roman" panose="02020603050405020304" pitchFamily="18" charset="0"/>
                <a:ea typeface="Calibri" panose="020F0502020204030204" pitchFamily="34" charset="0"/>
                <a:cs typeface="Times New Roman" panose="02020603050405020304" pitchFamily="18" charset="0"/>
              </a:rPr>
              <a:t>.</a:t>
            </a:r>
          </a:p>
          <a:p>
            <a:endParaRPr lang="en-US" b="1" kern="100" dirty="0">
              <a:latin typeface="Times New Roman" panose="02020603050405020304" pitchFamily="18" charset="0"/>
              <a:ea typeface="Calibri" panose="020F0502020204030204" pitchFamily="34" charset="0"/>
              <a:cs typeface="Times New Roman" panose="02020603050405020304" pitchFamily="18" charset="0"/>
            </a:endParaRPr>
          </a:p>
          <a:p>
            <a:r>
              <a:rPr lang="en-US" sz="2200" b="1" dirty="0">
                <a:latin typeface="Times New Roman" panose="02020603050405020304" pitchFamily="18" charset="0"/>
                <a:cs typeface="Times New Roman" panose="02020603050405020304" pitchFamily="18" charset="0"/>
              </a:rPr>
              <a:t>3. </a:t>
            </a:r>
            <a:r>
              <a:rPr lang="en-US" sz="2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Control</a:t>
            </a:r>
            <a:r>
              <a:rPr lang="en-US" b="1" dirty="0">
                <a:latin typeface="Times New Roman" panose="02020603050405020304" pitchFamily="18" charset="0"/>
                <a:cs typeface="Times New Roman" panose="02020603050405020304" pitchFamily="18" charset="0"/>
              </a:rPr>
              <a:t>: GPT-2 includes a control mechanism that allows users to specify the content and style of the text generated by the model. This gives users </a:t>
            </a:r>
            <a:r>
              <a:rPr lang="en-US" b="1" u="sng" dirty="0">
                <a:latin typeface="Times New Roman" panose="02020603050405020304" pitchFamily="18" charset="0"/>
                <a:cs typeface="Times New Roman" panose="02020603050405020304" pitchFamily="18" charset="0"/>
              </a:rPr>
              <a:t>more 	control </a:t>
            </a:r>
            <a:r>
              <a:rPr lang="en-US" b="1" dirty="0">
                <a:latin typeface="Times New Roman" panose="02020603050405020304" pitchFamily="18" charset="0"/>
                <a:cs typeface="Times New Roman" panose="02020603050405020304" pitchFamily="18" charset="0"/>
              </a:rPr>
              <a:t>over the output of the model and allows them to generate more </a:t>
            </a:r>
            <a:r>
              <a:rPr lang="en-US" b="1" u="sng" dirty="0">
                <a:latin typeface="Times New Roman" panose="02020603050405020304" pitchFamily="18" charset="0"/>
                <a:cs typeface="Times New Roman" panose="02020603050405020304" pitchFamily="18" charset="0"/>
              </a:rPr>
              <a:t>diverse and tailored text</a:t>
            </a:r>
            <a:r>
              <a:rPr lang="en-US" b="1" dirty="0">
                <a:latin typeface="Times New Roman" panose="02020603050405020304" pitchFamily="18" charset="0"/>
                <a:cs typeface="Times New Roman" panose="02020603050405020304" pitchFamily="18" charset="0"/>
              </a:rPr>
              <a:t>.</a:t>
            </a:r>
          </a:p>
          <a:p>
            <a:r>
              <a:rPr lang="en-US" b="1" dirty="0">
                <a:latin typeface="Times New Roman" panose="02020603050405020304" pitchFamily="18" charset="0"/>
                <a:cs typeface="Times New Roman" panose="02020603050405020304" pitchFamily="18" charset="0"/>
              </a:rPr>
              <a:t> </a:t>
            </a:r>
          </a:p>
          <a:p>
            <a:r>
              <a:rPr lang="en-US" sz="2200" b="1" dirty="0">
                <a:latin typeface="Times New Roman" panose="02020603050405020304" pitchFamily="18" charset="0"/>
                <a:cs typeface="Times New Roman" panose="02020603050405020304" pitchFamily="18" charset="0"/>
              </a:rPr>
              <a:t>4. </a:t>
            </a:r>
            <a:r>
              <a:rPr lang="en-US" sz="2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Controversy</a:t>
            </a:r>
            <a:r>
              <a:rPr lang="en-US" b="1" dirty="0">
                <a:latin typeface="Times New Roman" panose="02020603050405020304" pitchFamily="18" charset="0"/>
                <a:cs typeface="Times New Roman" panose="02020603050405020304" pitchFamily="18" charset="0"/>
              </a:rPr>
              <a:t>: GPT-2 generated controversy upon its release due to concerns about the </a:t>
            </a:r>
            <a:r>
              <a:rPr lang="en-US" b="1" u="sng" dirty="0">
                <a:latin typeface="Times New Roman" panose="02020603050405020304" pitchFamily="18" charset="0"/>
                <a:cs typeface="Times New Roman" panose="02020603050405020304" pitchFamily="18" charset="0"/>
              </a:rPr>
              <a:t>potential for it to be used to generate large amounts of convincing 	fake news or propaganda</a:t>
            </a:r>
            <a:r>
              <a:rPr lang="en-US" b="1" dirty="0">
                <a:latin typeface="Times New Roman" panose="02020603050405020304" pitchFamily="18" charset="0"/>
                <a:cs typeface="Times New Roman" panose="02020603050405020304" pitchFamily="18" charset="0"/>
              </a:rPr>
              <a:t>. As a result, </a:t>
            </a:r>
            <a:r>
              <a:rPr lang="en-US" b="1" dirty="0" err="1">
                <a:latin typeface="Times New Roman" panose="02020603050405020304" pitchFamily="18" charset="0"/>
                <a:cs typeface="Times New Roman" panose="02020603050405020304" pitchFamily="18" charset="0"/>
              </a:rPr>
              <a:t>OpenAI</a:t>
            </a:r>
            <a:r>
              <a:rPr lang="en-US" b="1" dirty="0">
                <a:latin typeface="Times New Roman" panose="02020603050405020304" pitchFamily="18" charset="0"/>
                <a:cs typeface="Times New Roman" panose="02020603050405020304" pitchFamily="18" charset="0"/>
              </a:rPr>
              <a:t> initially limited access to the model, though they have since released it to the public.</a:t>
            </a:r>
          </a:p>
          <a:p>
            <a:pPr marL="45720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buAutoNum type="arabicPeriod"/>
            </a:pPr>
            <a:endParaRPr lang="en-US" sz="2200" b="1" dirty="0">
              <a:solidFill>
                <a:schemeClr val="bg2">
                  <a:lumMod val="10000"/>
                </a:schemeClr>
              </a:solidFill>
            </a:endParaRPr>
          </a:p>
        </p:txBody>
      </p:sp>
    </p:spTree>
    <p:extLst>
      <p:ext uri="{BB962C8B-B14F-4D97-AF65-F5344CB8AC3E}">
        <p14:creationId xmlns:p14="http://schemas.microsoft.com/office/powerpoint/2010/main" val="2927033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grpId="1" nodeType="clickEffect">
                                  <p:stCondLst>
                                    <p:cond delay="0"/>
                                  </p:stCondLst>
                                  <p:childTnLst>
                                    <p:anim calcmode="lin" valueType="num">
                                      <p:cBhvr additive="base">
                                        <p:cTn id="11" dur="500"/>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p:tgtEl>
                                          <p:spTgt spid="3">
                                            <p:txEl>
                                              <p:pRg st="0" end="0"/>
                                            </p:txEl>
                                          </p:spTgt>
                                        </p:tgtEl>
                                        <p:attrNameLst>
                                          <p:attrName>ppt_y</p:attrName>
                                        </p:attrNameLst>
                                      </p:cBhvr>
                                      <p:tavLst>
                                        <p:tav tm="0">
                                          <p:val>
                                            <p:strVal val="ppt_y"/>
                                          </p:val>
                                        </p:tav>
                                        <p:tav tm="100000">
                                          <p:val>
                                            <p:strVal val="1+ppt_h/2"/>
                                          </p:val>
                                        </p:tav>
                                      </p:tavLst>
                                    </p:anim>
                                    <p:set>
                                      <p:cBhvr>
                                        <p:cTn id="13"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nodeType="click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anim calcmode="lin" valueType="num">
                                      <p:cBhvr additive="base">
                                        <p:cTn id="18" dur="500" fill="hold"/>
                                        <p:tgtEl>
                                          <p:spTgt spid="4">
                                            <p:txEl>
                                              <p:pRg st="0" end="0"/>
                                            </p:txEl>
                                          </p:spTgt>
                                        </p:tgtEl>
                                        <p:attrNameLst>
                                          <p:attrName>ppt_x</p:attrName>
                                        </p:attrNameLst>
                                      </p:cBhvr>
                                      <p:tavLst>
                                        <p:tav tm="0">
                                          <p:val>
                                            <p:strVal val="1+#ppt_w/2"/>
                                          </p:val>
                                        </p:tav>
                                        <p:tav tm="100000">
                                          <p:val>
                                            <p:strVal val="#ppt_x"/>
                                          </p:val>
                                        </p:tav>
                                      </p:tavLst>
                                    </p:anim>
                                    <p:anim calcmode="lin" valueType="num">
                                      <p:cBhvr additive="base">
                                        <p:cTn id="19" dur="500" fill="hold"/>
                                        <p:tgtEl>
                                          <p:spTgt spid="4">
                                            <p:txEl>
                                              <p:pRg st="0" end="0"/>
                                            </p:txEl>
                                          </p:spTgt>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 calcmode="lin" valueType="num">
                                      <p:cBhvr additive="base">
                                        <p:cTn id="22" dur="500" fill="hold"/>
                                        <p:tgtEl>
                                          <p:spTgt spid="4">
                                            <p:txEl>
                                              <p:pRg st="2" end="2"/>
                                            </p:txEl>
                                          </p:spTgt>
                                        </p:tgtEl>
                                        <p:attrNameLst>
                                          <p:attrName>ppt_x</p:attrName>
                                        </p:attrNameLst>
                                      </p:cBhvr>
                                      <p:tavLst>
                                        <p:tav tm="0">
                                          <p:val>
                                            <p:strVal val="1+#ppt_w/2"/>
                                          </p:val>
                                        </p:tav>
                                        <p:tav tm="100000">
                                          <p:val>
                                            <p:strVal val="#ppt_x"/>
                                          </p:val>
                                        </p:tav>
                                      </p:tavLst>
                                    </p:anim>
                                    <p:anim calcmode="lin" valueType="num">
                                      <p:cBhvr additive="base">
                                        <p:cTn id="23" dur="500" fill="hold"/>
                                        <p:tgtEl>
                                          <p:spTgt spid="4">
                                            <p:txEl>
                                              <p:pRg st="2" end="2"/>
                                            </p:txEl>
                                          </p:spTgt>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0"/>
                                  </p:stCondLst>
                                  <p:childTnLst>
                                    <p:set>
                                      <p:cBhvr>
                                        <p:cTn id="25" dur="1" fill="hold">
                                          <p:stCondLst>
                                            <p:cond delay="0"/>
                                          </p:stCondLst>
                                        </p:cTn>
                                        <p:tgtEl>
                                          <p:spTgt spid="4">
                                            <p:txEl>
                                              <p:pRg st="4" end="4"/>
                                            </p:txEl>
                                          </p:spTgt>
                                        </p:tgtEl>
                                        <p:attrNameLst>
                                          <p:attrName>style.visibility</p:attrName>
                                        </p:attrNameLst>
                                      </p:cBhvr>
                                      <p:to>
                                        <p:strVal val="visible"/>
                                      </p:to>
                                    </p:set>
                                    <p:anim calcmode="lin" valueType="num">
                                      <p:cBhvr additive="base">
                                        <p:cTn id="26" dur="500" fill="hold"/>
                                        <p:tgtEl>
                                          <p:spTgt spid="4">
                                            <p:txEl>
                                              <p:pRg st="4" end="4"/>
                                            </p:txEl>
                                          </p:spTgt>
                                        </p:tgtEl>
                                        <p:attrNameLst>
                                          <p:attrName>ppt_x</p:attrName>
                                        </p:attrNameLst>
                                      </p:cBhvr>
                                      <p:tavLst>
                                        <p:tav tm="0">
                                          <p:val>
                                            <p:strVal val="1+#ppt_w/2"/>
                                          </p:val>
                                        </p:tav>
                                        <p:tav tm="100000">
                                          <p:val>
                                            <p:strVal val="#ppt_x"/>
                                          </p:val>
                                        </p:tav>
                                      </p:tavLst>
                                    </p:anim>
                                    <p:anim calcmode="lin" valueType="num">
                                      <p:cBhvr additive="base">
                                        <p:cTn id="27" dur="500" fill="hold"/>
                                        <p:tgtEl>
                                          <p:spTgt spid="4">
                                            <p:txEl>
                                              <p:pRg st="4" end="4"/>
                                            </p:txEl>
                                          </p:spTgt>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0"/>
                                  </p:stCondLst>
                                  <p:childTnLst>
                                    <p:set>
                                      <p:cBhvr>
                                        <p:cTn id="29" dur="1" fill="hold">
                                          <p:stCondLst>
                                            <p:cond delay="0"/>
                                          </p:stCondLst>
                                        </p:cTn>
                                        <p:tgtEl>
                                          <p:spTgt spid="4">
                                            <p:txEl>
                                              <p:pRg st="5" end="5"/>
                                            </p:txEl>
                                          </p:spTgt>
                                        </p:tgtEl>
                                        <p:attrNameLst>
                                          <p:attrName>style.visibility</p:attrName>
                                        </p:attrNameLst>
                                      </p:cBhvr>
                                      <p:to>
                                        <p:strVal val="visible"/>
                                      </p:to>
                                    </p:set>
                                    <p:anim calcmode="lin" valueType="num">
                                      <p:cBhvr additive="base">
                                        <p:cTn id="30" dur="500" fill="hold"/>
                                        <p:tgtEl>
                                          <p:spTgt spid="4">
                                            <p:txEl>
                                              <p:pRg st="5" end="5"/>
                                            </p:txEl>
                                          </p:spTgt>
                                        </p:tgtEl>
                                        <p:attrNameLst>
                                          <p:attrName>ppt_x</p:attrName>
                                        </p:attrNameLst>
                                      </p:cBhvr>
                                      <p:tavLst>
                                        <p:tav tm="0">
                                          <p:val>
                                            <p:strVal val="1+#ppt_w/2"/>
                                          </p:val>
                                        </p:tav>
                                        <p:tav tm="100000">
                                          <p:val>
                                            <p:strVal val="#ppt_x"/>
                                          </p:val>
                                        </p:tav>
                                      </p:tavLst>
                                    </p:anim>
                                    <p:anim calcmode="lin" valueType="num">
                                      <p:cBhvr additive="base">
                                        <p:cTn id="31" dur="500" fill="hold"/>
                                        <p:tgtEl>
                                          <p:spTgt spid="4">
                                            <p:txEl>
                                              <p:pRg st="5" end="5"/>
                                            </p:txEl>
                                          </p:spTgt>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0"/>
                                  </p:stCondLst>
                                  <p:childTnLst>
                                    <p:set>
                                      <p:cBhvr>
                                        <p:cTn id="33" dur="1" fill="hold">
                                          <p:stCondLst>
                                            <p:cond delay="0"/>
                                          </p:stCondLst>
                                        </p:cTn>
                                        <p:tgtEl>
                                          <p:spTgt spid="4">
                                            <p:txEl>
                                              <p:pRg st="6" end="6"/>
                                            </p:txEl>
                                          </p:spTgt>
                                        </p:tgtEl>
                                        <p:attrNameLst>
                                          <p:attrName>style.visibility</p:attrName>
                                        </p:attrNameLst>
                                      </p:cBhvr>
                                      <p:to>
                                        <p:strVal val="visible"/>
                                      </p:to>
                                    </p:set>
                                    <p:anim calcmode="lin" valueType="num">
                                      <p:cBhvr additive="base">
                                        <p:cTn id="34" dur="500" fill="hold"/>
                                        <p:tgtEl>
                                          <p:spTgt spid="4">
                                            <p:txEl>
                                              <p:pRg st="6" end="6"/>
                                            </p:txEl>
                                          </p:spTgt>
                                        </p:tgtEl>
                                        <p:attrNameLst>
                                          <p:attrName>ppt_x</p:attrName>
                                        </p:attrNameLst>
                                      </p:cBhvr>
                                      <p:tavLst>
                                        <p:tav tm="0">
                                          <p:val>
                                            <p:strVal val="1+#ppt_w/2"/>
                                          </p:val>
                                        </p:tav>
                                        <p:tav tm="100000">
                                          <p:val>
                                            <p:strVal val="#ppt_x"/>
                                          </p:val>
                                        </p:tav>
                                      </p:tavLst>
                                    </p:anim>
                                    <p:anim calcmode="lin" valueType="num">
                                      <p:cBhvr additive="base">
                                        <p:cTn id="35" dur="500" fill="hold"/>
                                        <p:tgtEl>
                                          <p:spTgt spid="4">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000" b="-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0D119-8BD2-6BF3-23A9-350FEF532A9D}"/>
              </a:ext>
            </a:extLst>
          </p:cNvPr>
          <p:cNvSpPr>
            <a:spLocks noGrp="1"/>
          </p:cNvSpPr>
          <p:nvPr>
            <p:ph type="title"/>
          </p:nvPr>
        </p:nvSpPr>
        <p:spPr>
          <a:xfrm>
            <a:off x="2032000" y="2236261"/>
            <a:ext cx="10058400" cy="1450757"/>
          </a:xfrm>
        </p:spPr>
        <p:txBody>
          <a:bodyPr/>
          <a:lstStyle/>
          <a:p>
            <a:r>
              <a:rPr lang="en-US" dirty="0">
                <a:solidFill>
                  <a:schemeClr val="accent3">
                    <a:lumMod val="20000"/>
                    <a:lumOff val="80000"/>
                  </a:schemeClr>
                </a:solidFill>
                <a:latin typeface="Felix Titling" panose="04060505060202020A04" pitchFamily="82" charset="0"/>
              </a:rPr>
              <a:t>Special features of GPT-2</a:t>
            </a:r>
          </a:p>
        </p:txBody>
      </p:sp>
      <p:sp>
        <p:nvSpPr>
          <p:cNvPr id="4" name="TextBox 3">
            <a:extLst>
              <a:ext uri="{FF2B5EF4-FFF2-40B4-BE49-F238E27FC236}">
                <a16:creationId xmlns:a16="http://schemas.microsoft.com/office/drawing/2014/main" id="{9566DBE3-0233-AC9C-12A9-2E73C19A4409}"/>
              </a:ext>
            </a:extLst>
          </p:cNvPr>
          <p:cNvSpPr txBox="1"/>
          <p:nvPr/>
        </p:nvSpPr>
        <p:spPr>
          <a:xfrm>
            <a:off x="4358640" y="1165485"/>
            <a:ext cx="8270240" cy="553998"/>
          </a:xfrm>
          <a:prstGeom prst="rect">
            <a:avLst/>
          </a:prstGeom>
          <a:noFill/>
        </p:spPr>
        <p:txBody>
          <a:bodyPr wrap="square" rtlCol="0">
            <a:spAutoFit/>
          </a:bodyPr>
          <a:lstStyle/>
          <a:p>
            <a:r>
              <a:rPr lang="en-US" sz="3000" b="1" spc="-5" dirty="0">
                <a:solidFill>
                  <a:srgbClr val="292929"/>
                </a:solidFill>
                <a:effectLst/>
                <a:latin typeface="Times New Roman" panose="02020603050405020304" pitchFamily="18" charset="0"/>
                <a:ea typeface="Calibri" panose="020F0502020204030204" pitchFamily="34" charset="0"/>
                <a:cs typeface="Times New Roman" panose="02020603050405020304" pitchFamily="18" charset="0"/>
              </a:rPr>
              <a:t>Zero shot learning</a:t>
            </a:r>
            <a:endParaRPr lang="en-US" sz="3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D11A0F0-FF5E-C9C8-9010-27082A1410A7}"/>
              </a:ext>
            </a:extLst>
          </p:cNvPr>
          <p:cNvSpPr txBox="1"/>
          <p:nvPr/>
        </p:nvSpPr>
        <p:spPr>
          <a:xfrm>
            <a:off x="1198880" y="1891742"/>
            <a:ext cx="9946640" cy="4462760"/>
          </a:xfrm>
          <a:prstGeom prst="rect">
            <a:avLst/>
          </a:prstGeom>
          <a:noFill/>
        </p:spPr>
        <p:txBody>
          <a:bodyPr wrap="square" rtlCol="0">
            <a:spAutoFit/>
          </a:bodyPr>
          <a:lstStyle/>
          <a:p>
            <a:pPr marL="0" marR="0">
              <a:spcBef>
                <a:spcPts val="0"/>
              </a:spcBef>
              <a:spcAft>
                <a:spcPts val="15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Zero-shot learning is a capability of GPT-2 that allows it to perform a natural language processing task without any specific training or fine-tuning for that task. This means that GPT-2 can </a:t>
            </a:r>
            <a:r>
              <a:rPr lang="en-US" sz="1800" u="sng" dirty="0">
                <a:effectLst/>
                <a:latin typeface="Times New Roman" panose="02020603050405020304" pitchFamily="18" charset="0"/>
                <a:ea typeface="Times New Roman" panose="02020603050405020304" pitchFamily="18" charset="0"/>
                <a:cs typeface="Times New Roman" panose="02020603050405020304" pitchFamily="18" charset="0"/>
              </a:rPr>
              <a:t>generate coherent and relevant</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text for a task it </a:t>
            </a:r>
            <a:r>
              <a:rPr lang="en-US" sz="1800" u="sng" dirty="0">
                <a:effectLst/>
                <a:latin typeface="Times New Roman" panose="02020603050405020304" pitchFamily="18" charset="0"/>
                <a:ea typeface="Times New Roman" panose="02020603050405020304" pitchFamily="18" charset="0"/>
                <a:cs typeface="Times New Roman" panose="02020603050405020304" pitchFamily="18" charset="0"/>
              </a:rPr>
              <a:t>has not been explicitly trained on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0" marR="0" algn="l">
              <a:spcBef>
                <a:spcPts val="1500"/>
              </a:spcBef>
              <a:spcAft>
                <a:spcPts val="15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zero-shot capability of GPT-2 is achieved by leveraging its ability to understand the </a:t>
            </a:r>
            <a:r>
              <a:rPr lang="en-US" sz="1800" u="sng" dirty="0">
                <a:effectLst/>
                <a:latin typeface="Times New Roman" panose="02020603050405020304" pitchFamily="18" charset="0"/>
                <a:ea typeface="Times New Roman" panose="02020603050405020304" pitchFamily="18" charset="0"/>
                <a:cs typeface="Times New Roman" panose="02020603050405020304" pitchFamily="18" charset="0"/>
              </a:rPr>
              <a:t>semantic relationships between words and phrases</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in natural language. By conditioning the model on a prompt or set of prompts that contain information about the desired output, GPT-2 can </a:t>
            </a:r>
            <a:r>
              <a:rPr lang="en-US" sz="1800" u="sng" dirty="0">
                <a:effectLst/>
                <a:latin typeface="Times New Roman" panose="02020603050405020304" pitchFamily="18" charset="0"/>
                <a:ea typeface="Times New Roman" panose="02020603050405020304" pitchFamily="18" charset="0"/>
                <a:cs typeface="Times New Roman" panose="02020603050405020304" pitchFamily="18" charset="0"/>
              </a:rPr>
              <a:t>generate text that is relevant to the task at hand</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even if it has not been fine-tuned on that task.</a:t>
            </a:r>
          </a:p>
          <a:p>
            <a:pPr marL="0" marR="0" algn="l">
              <a:spcBef>
                <a:spcPts val="150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Zero-shot learning is particularly useful in situations where there is </a:t>
            </a:r>
            <a:r>
              <a:rPr lang="en-US" sz="1800" u="sng" dirty="0">
                <a:effectLst/>
                <a:latin typeface="Times New Roman" panose="02020603050405020304" pitchFamily="18" charset="0"/>
                <a:ea typeface="Times New Roman" panose="02020603050405020304" pitchFamily="18" charset="0"/>
                <a:cs typeface="Times New Roman" panose="02020603050405020304" pitchFamily="18" charset="0"/>
              </a:rPr>
              <a:t>not enough training data available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fine-tune a model for a specific task. It allows GPT-2 to perform tasks that it has </a:t>
            </a:r>
            <a:r>
              <a:rPr lang="en-US" sz="1800" u="sng" dirty="0">
                <a:effectLst/>
                <a:latin typeface="Times New Roman" panose="02020603050405020304" pitchFamily="18" charset="0"/>
                <a:ea typeface="Times New Roman" panose="02020603050405020304" pitchFamily="18" charset="0"/>
                <a:cs typeface="Times New Roman" panose="02020603050405020304" pitchFamily="18" charset="0"/>
              </a:rPr>
              <a:t>never seen before</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making it a versatile tool for natural language processing tasks. Some examples of tasks that can be performed using zero-shot learning in GPT-2 include </a:t>
            </a:r>
            <a:r>
              <a:rPr lang="en-US" sz="1800" u="sng" dirty="0">
                <a:effectLst/>
                <a:latin typeface="Times New Roman" panose="02020603050405020304" pitchFamily="18" charset="0"/>
                <a:ea typeface="Times New Roman" panose="02020603050405020304" pitchFamily="18" charset="0"/>
                <a:cs typeface="Times New Roman" panose="02020603050405020304" pitchFamily="18" charset="0"/>
              </a:rPr>
              <a:t>sentiment analysis, text classification, and question answering.</a:t>
            </a:r>
          </a:p>
          <a:p>
            <a:endParaRPr lang="en-US" dirty="0"/>
          </a:p>
        </p:txBody>
      </p:sp>
    </p:spTree>
    <p:extLst>
      <p:ext uri="{BB962C8B-B14F-4D97-AF65-F5344CB8AC3E}">
        <p14:creationId xmlns:p14="http://schemas.microsoft.com/office/powerpoint/2010/main" val="2898144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0.05339 -0.05486 L -0.01081 -0.4125 " pathEditMode="relative" rAng="0" ptsTypes="AA">
                                      <p:cBhvr>
                                        <p:cTn id="6" dur="2000" fill="hold"/>
                                        <p:tgtEl>
                                          <p:spTgt spid="2"/>
                                        </p:tgtEl>
                                        <p:attrNameLst>
                                          <p:attrName>ppt_x</p:attrName>
                                          <p:attrName>ppt_y</p:attrName>
                                        </p:attrNameLst>
                                      </p:cBhvr>
                                      <p:rCtr x="2122" y="-17894"/>
                                    </p:animMotion>
                                  </p:childTnLst>
                                </p:cTn>
                              </p:par>
                            </p:childTnLst>
                          </p:cTn>
                        </p:par>
                        <p:par>
                          <p:cTn id="7" fill="hold">
                            <p:stCondLst>
                              <p:cond delay="2000"/>
                            </p:stCondLst>
                            <p:childTnLst>
                              <p:par>
                                <p:cTn id="8" presetID="2" presetClass="entr" presetSubtype="2" fill="hold" grpId="0" nodeType="after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1+#ppt_w/2"/>
                                          </p:val>
                                        </p:tav>
                                        <p:tav tm="100000">
                                          <p:val>
                                            <p:strVal val="#ppt_x"/>
                                          </p:val>
                                        </p:tav>
                                      </p:tavLst>
                                    </p:anim>
                                    <p:anim calcmode="lin" valueType="num">
                                      <p:cBhvr additive="base">
                                        <p:cTn id="11"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37" presetClass="entr" presetSubtype="0" fill="hold" nodeType="clickEffect">
                                  <p:stCondLst>
                                    <p:cond delay="0"/>
                                  </p:stCondLst>
                                  <p:childTnLst>
                                    <p:set>
                                      <p:cBhvr>
                                        <p:cTn id="15" dur="1" fill="hold">
                                          <p:stCondLst>
                                            <p:cond delay="0"/>
                                          </p:stCondLst>
                                        </p:cTn>
                                        <p:tgtEl>
                                          <p:spTgt spid="5">
                                            <p:txEl>
                                              <p:pRg st="0" end="0"/>
                                            </p:txEl>
                                          </p:spTgt>
                                        </p:tgtEl>
                                        <p:attrNameLst>
                                          <p:attrName>style.visibility</p:attrName>
                                        </p:attrNameLst>
                                      </p:cBhvr>
                                      <p:to>
                                        <p:strVal val="visible"/>
                                      </p:to>
                                    </p:set>
                                    <p:animEffect transition="in" filter="fade">
                                      <p:cBhvr>
                                        <p:cTn id="16" dur="1000"/>
                                        <p:tgtEl>
                                          <p:spTgt spid="5">
                                            <p:txEl>
                                              <p:pRg st="0" end="0"/>
                                            </p:txEl>
                                          </p:spTgt>
                                        </p:tgtEl>
                                      </p:cBhvr>
                                    </p:animEffect>
                                    <p:anim calcmode="lin" valueType="num">
                                      <p:cBhvr>
                                        <p:cTn id="17"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8" dur="900" decel="100000" fill="hold"/>
                                        <p:tgtEl>
                                          <p:spTgt spid="5">
                                            <p:txEl>
                                              <p:pRg st="0" end="0"/>
                                            </p:txEl>
                                          </p:spTgt>
                                        </p:tgtEl>
                                        <p:attrNameLst>
                                          <p:attrName>ppt_y</p:attrName>
                                        </p:attrNameLst>
                                      </p:cBhvr>
                                      <p:tavLst>
                                        <p:tav tm="0">
                                          <p:val>
                                            <p:strVal val="#ppt_y+1"/>
                                          </p:val>
                                        </p:tav>
                                        <p:tav tm="100000">
                                          <p:val>
                                            <p:strVal val="#ppt_y-.03"/>
                                          </p:val>
                                        </p:tav>
                                      </p:tavLst>
                                    </p:anim>
                                    <p:anim calcmode="lin" valueType="num">
                                      <p:cBhvr>
                                        <p:cTn id="19" dur="100" accel="100000" fill="hold">
                                          <p:stCondLst>
                                            <p:cond delay="900"/>
                                          </p:stCondLst>
                                        </p:cTn>
                                        <p:tgtEl>
                                          <p:spTgt spid="5">
                                            <p:txEl>
                                              <p:pRg st="0" end="0"/>
                                            </p:txEl>
                                          </p:spTgt>
                                        </p:tgtEl>
                                        <p:attrNameLst>
                                          <p:attrName>ppt_y</p:attrName>
                                        </p:attrNameLst>
                                      </p:cBhvr>
                                      <p:tavLst>
                                        <p:tav tm="0">
                                          <p:val>
                                            <p:strVal val="#ppt_y-.03"/>
                                          </p:val>
                                        </p:tav>
                                        <p:tav tm="100000">
                                          <p:val>
                                            <p:strVal val="#ppt_y"/>
                                          </p:val>
                                        </p:tav>
                                      </p:tavLst>
                                    </p:anim>
                                  </p:childTnLst>
                                </p:cTn>
                              </p:par>
                              <p:par>
                                <p:cTn id="20" presetID="37" presetClass="entr" presetSubtype="0" fill="hold" nodeType="with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fade">
                                      <p:cBhvr>
                                        <p:cTn id="22" dur="1000"/>
                                        <p:tgtEl>
                                          <p:spTgt spid="5">
                                            <p:txEl>
                                              <p:pRg st="1" end="1"/>
                                            </p:txEl>
                                          </p:spTgt>
                                        </p:tgtEl>
                                      </p:cBhvr>
                                    </p:animEffect>
                                    <p:anim calcmode="lin" valueType="num">
                                      <p:cBhvr>
                                        <p:cTn id="2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4" dur="900" decel="100000" fill="hold"/>
                                        <p:tgtEl>
                                          <p:spTgt spid="5">
                                            <p:txEl>
                                              <p:pRg st="1" end="1"/>
                                            </p:txEl>
                                          </p:spTgt>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5">
                                            <p:txEl>
                                              <p:pRg st="1" end="1"/>
                                            </p:txEl>
                                          </p:spTgt>
                                        </p:tgtEl>
                                        <p:attrNameLst>
                                          <p:attrName>ppt_y</p:attrName>
                                        </p:attrNameLst>
                                      </p:cBhvr>
                                      <p:tavLst>
                                        <p:tav tm="0">
                                          <p:val>
                                            <p:strVal val="#ppt_y-.03"/>
                                          </p:val>
                                        </p:tav>
                                        <p:tav tm="100000">
                                          <p:val>
                                            <p:strVal val="#ppt_y"/>
                                          </p:val>
                                        </p:tav>
                                      </p:tavLst>
                                    </p:anim>
                                  </p:childTnLst>
                                </p:cTn>
                              </p:par>
                              <p:par>
                                <p:cTn id="26" presetID="37" presetClass="entr" presetSubtype="0" fill="hold" nodeType="withEffect">
                                  <p:stCondLst>
                                    <p:cond delay="0"/>
                                  </p:stCondLst>
                                  <p:childTnLst>
                                    <p:set>
                                      <p:cBhvr>
                                        <p:cTn id="27" dur="1" fill="hold">
                                          <p:stCondLst>
                                            <p:cond delay="0"/>
                                          </p:stCondLst>
                                        </p:cTn>
                                        <p:tgtEl>
                                          <p:spTgt spid="5">
                                            <p:txEl>
                                              <p:pRg st="2" end="2"/>
                                            </p:txEl>
                                          </p:spTgt>
                                        </p:tgtEl>
                                        <p:attrNameLst>
                                          <p:attrName>style.visibility</p:attrName>
                                        </p:attrNameLst>
                                      </p:cBhvr>
                                      <p:to>
                                        <p:strVal val="visible"/>
                                      </p:to>
                                    </p:set>
                                    <p:animEffect transition="in" filter="fade">
                                      <p:cBhvr>
                                        <p:cTn id="28" dur="1000"/>
                                        <p:tgtEl>
                                          <p:spTgt spid="5">
                                            <p:txEl>
                                              <p:pRg st="2" end="2"/>
                                            </p:txEl>
                                          </p:spTgt>
                                        </p:tgtEl>
                                      </p:cBhvr>
                                    </p:animEffect>
                                    <p:anim calcmode="lin" valueType="num">
                                      <p:cBhvr>
                                        <p:cTn id="29"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30" dur="900" decel="100000" fill="hold"/>
                                        <p:tgtEl>
                                          <p:spTgt spid="5">
                                            <p:txEl>
                                              <p:pRg st="2" end="2"/>
                                            </p:txEl>
                                          </p:spTgt>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5">
                                            <p:txEl>
                                              <p:pRg st="2" end="2"/>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000" b="-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0D119-8BD2-6BF3-23A9-350FEF532A9D}"/>
              </a:ext>
            </a:extLst>
          </p:cNvPr>
          <p:cNvSpPr>
            <a:spLocks noGrp="1"/>
          </p:cNvSpPr>
          <p:nvPr>
            <p:ph type="title"/>
          </p:nvPr>
        </p:nvSpPr>
        <p:spPr>
          <a:xfrm>
            <a:off x="1879600" y="-557739"/>
            <a:ext cx="10058400" cy="1450757"/>
          </a:xfrm>
        </p:spPr>
        <p:txBody>
          <a:bodyPr/>
          <a:lstStyle/>
          <a:p>
            <a:r>
              <a:rPr lang="en-US" dirty="0">
                <a:solidFill>
                  <a:schemeClr val="accent3">
                    <a:lumMod val="20000"/>
                    <a:lumOff val="80000"/>
                  </a:schemeClr>
                </a:solidFill>
                <a:latin typeface="Felix Titling" panose="04060505060202020A04" pitchFamily="82" charset="0"/>
              </a:rPr>
              <a:t>Special features of GPT-2</a:t>
            </a:r>
          </a:p>
        </p:txBody>
      </p:sp>
      <p:pic>
        <p:nvPicPr>
          <p:cNvPr id="6" name="Picture 5">
            <a:extLst>
              <a:ext uri="{FF2B5EF4-FFF2-40B4-BE49-F238E27FC236}">
                <a16:creationId xmlns:a16="http://schemas.microsoft.com/office/drawing/2014/main" id="{28E167B6-ED6C-B1EA-1FF1-F35E5BCF067F}"/>
              </a:ext>
            </a:extLst>
          </p:cNvPr>
          <p:cNvPicPr>
            <a:picLocks noChangeAspect="1"/>
          </p:cNvPicPr>
          <p:nvPr/>
        </p:nvPicPr>
        <p:blipFill>
          <a:blip r:embed="rId3"/>
          <a:stretch>
            <a:fillRect/>
          </a:stretch>
        </p:blipFill>
        <p:spPr>
          <a:xfrm>
            <a:off x="3293010" y="1198066"/>
            <a:ext cx="4926430" cy="2114684"/>
          </a:xfrm>
          <a:prstGeom prst="rect">
            <a:avLst/>
          </a:prstGeom>
        </p:spPr>
      </p:pic>
      <p:pic>
        <p:nvPicPr>
          <p:cNvPr id="8" name="Picture 7">
            <a:extLst>
              <a:ext uri="{FF2B5EF4-FFF2-40B4-BE49-F238E27FC236}">
                <a16:creationId xmlns:a16="http://schemas.microsoft.com/office/drawing/2014/main" id="{292FCECC-1023-981F-DA42-AEBF98EFF5BB}"/>
              </a:ext>
            </a:extLst>
          </p:cNvPr>
          <p:cNvPicPr>
            <a:picLocks noChangeAspect="1"/>
          </p:cNvPicPr>
          <p:nvPr/>
        </p:nvPicPr>
        <p:blipFill>
          <a:blip r:embed="rId4"/>
          <a:stretch>
            <a:fillRect/>
          </a:stretch>
        </p:blipFill>
        <p:spPr>
          <a:xfrm>
            <a:off x="375188" y="3617798"/>
            <a:ext cx="4924509" cy="2236976"/>
          </a:xfrm>
          <a:prstGeom prst="rect">
            <a:avLst/>
          </a:prstGeom>
        </p:spPr>
      </p:pic>
      <p:pic>
        <p:nvPicPr>
          <p:cNvPr id="10" name="Picture 9">
            <a:extLst>
              <a:ext uri="{FF2B5EF4-FFF2-40B4-BE49-F238E27FC236}">
                <a16:creationId xmlns:a16="http://schemas.microsoft.com/office/drawing/2014/main" id="{B5D49A2F-DE67-9941-B5C8-4CA75A6210AA}"/>
              </a:ext>
            </a:extLst>
          </p:cNvPr>
          <p:cNvPicPr>
            <a:picLocks noChangeAspect="1"/>
          </p:cNvPicPr>
          <p:nvPr/>
        </p:nvPicPr>
        <p:blipFill>
          <a:blip r:embed="rId5"/>
          <a:stretch>
            <a:fillRect/>
          </a:stretch>
        </p:blipFill>
        <p:spPr>
          <a:xfrm>
            <a:off x="6188635" y="3617798"/>
            <a:ext cx="4924509" cy="2230934"/>
          </a:xfrm>
          <a:prstGeom prst="rect">
            <a:avLst/>
          </a:prstGeom>
        </p:spPr>
      </p:pic>
    </p:spTree>
    <p:extLst>
      <p:ext uri="{BB962C8B-B14F-4D97-AF65-F5344CB8AC3E}">
        <p14:creationId xmlns:p14="http://schemas.microsoft.com/office/powerpoint/2010/main" val="2342926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2" presetClass="exit" presetSubtype="4" fill="hold" nodeType="clickEffect">
                                  <p:stCondLst>
                                    <p:cond delay="0"/>
                                  </p:stCondLst>
                                  <p:childTnLst>
                                    <p:anim calcmode="lin" valueType="num">
                                      <p:cBhvr additive="base">
                                        <p:cTn id="24" dur="500"/>
                                        <p:tgtEl>
                                          <p:spTgt spid="10"/>
                                        </p:tgtEl>
                                        <p:attrNameLst>
                                          <p:attrName>ppt_x</p:attrName>
                                        </p:attrNameLst>
                                      </p:cBhvr>
                                      <p:tavLst>
                                        <p:tav tm="0">
                                          <p:val>
                                            <p:strVal val="ppt_x"/>
                                          </p:val>
                                        </p:tav>
                                        <p:tav tm="100000">
                                          <p:val>
                                            <p:strVal val="ppt_x"/>
                                          </p:val>
                                        </p:tav>
                                      </p:tavLst>
                                    </p:anim>
                                    <p:anim calcmode="lin" valueType="num">
                                      <p:cBhvr additive="base">
                                        <p:cTn id="25" dur="500"/>
                                        <p:tgtEl>
                                          <p:spTgt spid="10"/>
                                        </p:tgtEl>
                                        <p:attrNameLst>
                                          <p:attrName>ppt_y</p:attrName>
                                        </p:attrNameLst>
                                      </p:cBhvr>
                                      <p:tavLst>
                                        <p:tav tm="0">
                                          <p:val>
                                            <p:strVal val="ppt_y"/>
                                          </p:val>
                                        </p:tav>
                                        <p:tav tm="100000">
                                          <p:val>
                                            <p:strVal val="1+ppt_h/2"/>
                                          </p:val>
                                        </p:tav>
                                      </p:tavLst>
                                    </p:anim>
                                    <p:set>
                                      <p:cBhvr>
                                        <p:cTn id="26" dur="1" fill="hold">
                                          <p:stCondLst>
                                            <p:cond delay="499"/>
                                          </p:stCondLst>
                                        </p:cTn>
                                        <p:tgtEl>
                                          <p:spTgt spid="10"/>
                                        </p:tgtEl>
                                        <p:attrNameLst>
                                          <p:attrName>style.visibility</p:attrName>
                                        </p:attrNameLst>
                                      </p:cBhvr>
                                      <p:to>
                                        <p:strVal val="hidden"/>
                                      </p:to>
                                    </p:set>
                                  </p:childTnLst>
                                </p:cTn>
                              </p:par>
                              <p:par>
                                <p:cTn id="27" presetID="2" presetClass="exit" presetSubtype="4" fill="hold" nodeType="withEffect">
                                  <p:stCondLst>
                                    <p:cond delay="0"/>
                                  </p:stCondLst>
                                  <p:childTnLst>
                                    <p:anim calcmode="lin" valueType="num">
                                      <p:cBhvr additive="base">
                                        <p:cTn id="28" dur="500"/>
                                        <p:tgtEl>
                                          <p:spTgt spid="8"/>
                                        </p:tgtEl>
                                        <p:attrNameLst>
                                          <p:attrName>ppt_x</p:attrName>
                                        </p:attrNameLst>
                                      </p:cBhvr>
                                      <p:tavLst>
                                        <p:tav tm="0">
                                          <p:val>
                                            <p:strVal val="ppt_x"/>
                                          </p:val>
                                        </p:tav>
                                        <p:tav tm="100000">
                                          <p:val>
                                            <p:strVal val="ppt_x"/>
                                          </p:val>
                                        </p:tav>
                                      </p:tavLst>
                                    </p:anim>
                                    <p:anim calcmode="lin" valueType="num">
                                      <p:cBhvr additive="base">
                                        <p:cTn id="29" dur="500"/>
                                        <p:tgtEl>
                                          <p:spTgt spid="8"/>
                                        </p:tgtEl>
                                        <p:attrNameLst>
                                          <p:attrName>ppt_y</p:attrName>
                                        </p:attrNameLst>
                                      </p:cBhvr>
                                      <p:tavLst>
                                        <p:tav tm="0">
                                          <p:val>
                                            <p:strVal val="ppt_y"/>
                                          </p:val>
                                        </p:tav>
                                        <p:tav tm="100000">
                                          <p:val>
                                            <p:strVal val="1+ppt_h/2"/>
                                          </p:val>
                                        </p:tav>
                                      </p:tavLst>
                                    </p:anim>
                                    <p:set>
                                      <p:cBhvr>
                                        <p:cTn id="30" dur="1" fill="hold">
                                          <p:stCondLst>
                                            <p:cond delay="499"/>
                                          </p:stCondLst>
                                        </p:cTn>
                                        <p:tgtEl>
                                          <p:spTgt spid="8"/>
                                        </p:tgtEl>
                                        <p:attrNameLst>
                                          <p:attrName>style.visibility</p:attrName>
                                        </p:attrNameLst>
                                      </p:cBhvr>
                                      <p:to>
                                        <p:strVal val="hidden"/>
                                      </p:to>
                                    </p:set>
                                  </p:childTnLst>
                                </p:cTn>
                              </p:par>
                              <p:par>
                                <p:cTn id="31" presetID="2" presetClass="exit" presetSubtype="4" fill="hold" nodeType="withEffect">
                                  <p:stCondLst>
                                    <p:cond delay="0"/>
                                  </p:stCondLst>
                                  <p:childTnLst>
                                    <p:anim calcmode="lin" valueType="num">
                                      <p:cBhvr additive="base">
                                        <p:cTn id="32" dur="500"/>
                                        <p:tgtEl>
                                          <p:spTgt spid="6"/>
                                        </p:tgtEl>
                                        <p:attrNameLst>
                                          <p:attrName>ppt_x</p:attrName>
                                        </p:attrNameLst>
                                      </p:cBhvr>
                                      <p:tavLst>
                                        <p:tav tm="0">
                                          <p:val>
                                            <p:strVal val="ppt_x"/>
                                          </p:val>
                                        </p:tav>
                                        <p:tav tm="100000">
                                          <p:val>
                                            <p:strVal val="ppt_x"/>
                                          </p:val>
                                        </p:tav>
                                      </p:tavLst>
                                    </p:anim>
                                    <p:anim calcmode="lin" valueType="num">
                                      <p:cBhvr additive="base">
                                        <p:cTn id="33" dur="500"/>
                                        <p:tgtEl>
                                          <p:spTgt spid="6"/>
                                        </p:tgtEl>
                                        <p:attrNameLst>
                                          <p:attrName>ppt_y</p:attrName>
                                        </p:attrNameLst>
                                      </p:cBhvr>
                                      <p:tavLst>
                                        <p:tav tm="0">
                                          <p:val>
                                            <p:strVal val="ppt_y"/>
                                          </p:val>
                                        </p:tav>
                                        <p:tav tm="100000">
                                          <p:val>
                                            <p:strVal val="1+ppt_h/2"/>
                                          </p:val>
                                        </p:tav>
                                      </p:tavLst>
                                    </p:anim>
                                    <p:set>
                                      <p:cBhvr>
                                        <p:cTn id="34"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000" b="-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0D119-8BD2-6BF3-23A9-350FEF532A9D}"/>
              </a:ext>
            </a:extLst>
          </p:cNvPr>
          <p:cNvSpPr>
            <a:spLocks noGrp="1"/>
          </p:cNvSpPr>
          <p:nvPr>
            <p:ph type="title"/>
          </p:nvPr>
        </p:nvSpPr>
        <p:spPr>
          <a:xfrm>
            <a:off x="1879600" y="-557739"/>
            <a:ext cx="10058400" cy="1450757"/>
          </a:xfrm>
        </p:spPr>
        <p:txBody>
          <a:bodyPr/>
          <a:lstStyle/>
          <a:p>
            <a:r>
              <a:rPr lang="en-US" dirty="0">
                <a:solidFill>
                  <a:schemeClr val="accent3">
                    <a:lumMod val="20000"/>
                    <a:lumOff val="80000"/>
                  </a:schemeClr>
                </a:solidFill>
                <a:latin typeface="Felix Titling" panose="04060505060202020A04" pitchFamily="82" charset="0"/>
              </a:rPr>
              <a:t>Special features of GPT-2</a:t>
            </a:r>
          </a:p>
        </p:txBody>
      </p:sp>
      <p:sp>
        <p:nvSpPr>
          <p:cNvPr id="3" name="TextBox 2">
            <a:extLst>
              <a:ext uri="{FF2B5EF4-FFF2-40B4-BE49-F238E27FC236}">
                <a16:creationId xmlns:a16="http://schemas.microsoft.com/office/drawing/2014/main" id="{6E7F11B6-9B60-BE28-3ACD-9A08EBEC105A}"/>
              </a:ext>
            </a:extLst>
          </p:cNvPr>
          <p:cNvSpPr txBox="1"/>
          <p:nvPr/>
        </p:nvSpPr>
        <p:spPr>
          <a:xfrm>
            <a:off x="4511040" y="1259840"/>
            <a:ext cx="409448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BPE Tokenization</a:t>
            </a:r>
          </a:p>
        </p:txBody>
      </p:sp>
      <p:sp>
        <p:nvSpPr>
          <p:cNvPr id="4" name="TextBox 3">
            <a:extLst>
              <a:ext uri="{FF2B5EF4-FFF2-40B4-BE49-F238E27FC236}">
                <a16:creationId xmlns:a16="http://schemas.microsoft.com/office/drawing/2014/main" id="{74C458E4-91C7-7A1B-1D45-6F78A4F2EB32}"/>
              </a:ext>
            </a:extLst>
          </p:cNvPr>
          <p:cNvSpPr txBox="1"/>
          <p:nvPr/>
        </p:nvSpPr>
        <p:spPr>
          <a:xfrm>
            <a:off x="2214880" y="1956842"/>
            <a:ext cx="7762240" cy="3538148"/>
          </a:xfrm>
          <a:prstGeom prst="rect">
            <a:avLst/>
          </a:prstGeom>
          <a:noFill/>
        </p:spPr>
        <p:txBody>
          <a:bodyPr wrap="square" rtlCol="0">
            <a:spAutoFit/>
          </a:bodyPr>
          <a:lstStyle/>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GPT-2 (Generative Pre-trained Transformer 2) uses byte pair encoding (BPE) for tokenization. BPE is a data compression technique that breaks down words into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subword</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units or tokens based on their frequency of occurrence in the training data. The most frequent pairs of adjacent bytes are iteratively merged to form new tokens until a maximum vocabulary size is reached.</a:t>
            </a: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BPE is particularly effective for handling rare or unknown words and can help improve the performance of language models on a wide range of natural language processing tasks. By breaking down words into sub-word units, the model can better capture the underlying structure and meaning of the text, even when faced with new or previously unseen words.</a:t>
            </a:r>
          </a:p>
          <a:p>
            <a:endParaRPr lang="en-US" dirty="0"/>
          </a:p>
        </p:txBody>
      </p:sp>
    </p:spTree>
    <p:extLst>
      <p:ext uri="{BB962C8B-B14F-4D97-AF65-F5344CB8AC3E}">
        <p14:creationId xmlns:p14="http://schemas.microsoft.com/office/powerpoint/2010/main" val="3082212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wipe(up)">
                                      <p:cBhvr>
                                        <p:cTn id="12" dur="500"/>
                                        <p:tgtEl>
                                          <p:spTgt spid="4">
                                            <p:txEl>
                                              <p:pRg st="0" end="0"/>
                                            </p:txEl>
                                          </p:spTgt>
                                        </p:tgtEl>
                                      </p:cBhvr>
                                    </p:animEffect>
                                  </p:childTnLst>
                                </p:cTn>
                              </p:par>
                              <p:par>
                                <p:cTn id="13" presetID="22" presetClass="entr" presetSubtype="1" fill="hold"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wipe(up)">
                                      <p:cBhvr>
                                        <p:cTn id="15"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0D119-8BD2-6BF3-23A9-350FEF532A9D}"/>
              </a:ext>
            </a:extLst>
          </p:cNvPr>
          <p:cNvSpPr>
            <a:spLocks noGrp="1"/>
          </p:cNvSpPr>
          <p:nvPr>
            <p:ph type="title"/>
          </p:nvPr>
        </p:nvSpPr>
        <p:spPr>
          <a:xfrm>
            <a:off x="1879600" y="-557739"/>
            <a:ext cx="10058400" cy="1450757"/>
          </a:xfrm>
        </p:spPr>
        <p:txBody>
          <a:bodyPr/>
          <a:lstStyle/>
          <a:p>
            <a:r>
              <a:rPr lang="en-US" dirty="0">
                <a:solidFill>
                  <a:schemeClr val="accent3">
                    <a:lumMod val="20000"/>
                    <a:lumOff val="80000"/>
                  </a:schemeClr>
                </a:solidFill>
                <a:latin typeface="Felix Titling" panose="04060505060202020A04" pitchFamily="82" charset="0"/>
              </a:rPr>
              <a:t>Special features of GPT-2</a:t>
            </a:r>
          </a:p>
        </p:txBody>
      </p:sp>
      <p:pic>
        <p:nvPicPr>
          <p:cNvPr id="5" name="Online Media 4" title="Byte Pair Encoding Tokenization">
            <a:hlinkClick r:id="" action="ppaction://media"/>
            <a:extLst>
              <a:ext uri="{FF2B5EF4-FFF2-40B4-BE49-F238E27FC236}">
                <a16:creationId xmlns:a16="http://schemas.microsoft.com/office/drawing/2014/main" id="{D2336167-51CC-DBD5-A078-A1278963381A}"/>
              </a:ext>
            </a:extLst>
          </p:cNvPr>
          <p:cNvPicPr>
            <a:picLocks noRot="1" noChangeAspect="1"/>
          </p:cNvPicPr>
          <p:nvPr>
            <a:videoFile r:link="rId1"/>
          </p:nvPr>
        </p:nvPicPr>
        <p:blipFill>
          <a:blip r:embed="rId4"/>
          <a:stretch>
            <a:fillRect/>
          </a:stretch>
        </p:blipFill>
        <p:spPr>
          <a:xfrm>
            <a:off x="2258060" y="1906072"/>
            <a:ext cx="7675880" cy="4336872"/>
          </a:xfrm>
          <a:prstGeom prst="rect">
            <a:avLst/>
          </a:prstGeom>
        </p:spPr>
      </p:pic>
      <p:sp>
        <p:nvSpPr>
          <p:cNvPr id="6" name="TextBox 5">
            <a:extLst>
              <a:ext uri="{FF2B5EF4-FFF2-40B4-BE49-F238E27FC236}">
                <a16:creationId xmlns:a16="http://schemas.microsoft.com/office/drawing/2014/main" id="{BE2F0C51-E71F-655E-8CED-4B79F0FCA693}"/>
              </a:ext>
            </a:extLst>
          </p:cNvPr>
          <p:cNvSpPr txBox="1"/>
          <p:nvPr/>
        </p:nvSpPr>
        <p:spPr>
          <a:xfrm>
            <a:off x="4511040" y="1259840"/>
            <a:ext cx="409448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BPE Tokenization</a:t>
            </a:r>
          </a:p>
        </p:txBody>
      </p:sp>
    </p:spTree>
    <p:extLst>
      <p:ext uri="{BB962C8B-B14F-4D97-AF65-F5344CB8AC3E}">
        <p14:creationId xmlns:p14="http://schemas.microsoft.com/office/powerpoint/2010/main" val="1103200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5"/>
                </p:tgtEl>
              </p:cMediaNode>
            </p:video>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196</TotalTime>
  <Words>2016</Words>
  <Application>Microsoft Office PowerPoint</Application>
  <PresentationFormat>Widescreen</PresentationFormat>
  <Paragraphs>108</Paragraphs>
  <Slides>19</Slides>
  <Notes>0</Notes>
  <HiddenSlides>0</HiddenSlides>
  <MMClips>1</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19</vt:i4>
      </vt:variant>
    </vt:vector>
  </HeadingPairs>
  <TitlesOfParts>
    <vt:vector size="34" baseType="lpstr">
      <vt:lpstr>Microsoft JhengHei</vt:lpstr>
      <vt:lpstr>Algerian</vt:lpstr>
      <vt:lpstr>Bahnschrift Light</vt:lpstr>
      <vt:lpstr>Bodoni MT</vt:lpstr>
      <vt:lpstr>Calibri</vt:lpstr>
      <vt:lpstr>Calibri Light</vt:lpstr>
      <vt:lpstr>Cascadia Code SemiLight</vt:lpstr>
      <vt:lpstr>Century Schoolbook</vt:lpstr>
      <vt:lpstr>Felix Titling</vt:lpstr>
      <vt:lpstr>Georgia</vt:lpstr>
      <vt:lpstr>MV Boli</vt:lpstr>
      <vt:lpstr>Segoe UI</vt:lpstr>
      <vt:lpstr>Söhne</vt:lpstr>
      <vt:lpstr>Times New Roman</vt:lpstr>
      <vt:lpstr>Retrospect</vt:lpstr>
      <vt:lpstr>Introduction to        GPT-2 </vt:lpstr>
      <vt:lpstr>PowerPoint Presentation</vt:lpstr>
      <vt:lpstr>What is model GPT-2?</vt:lpstr>
      <vt:lpstr>What is model GPT-2?</vt:lpstr>
      <vt:lpstr>Evolution from  GPT to GPT-2</vt:lpstr>
      <vt:lpstr>Special features of GPT-2</vt:lpstr>
      <vt:lpstr>Special features of GPT-2</vt:lpstr>
      <vt:lpstr>Special features of GPT-2</vt:lpstr>
      <vt:lpstr>Special features of GPT-2</vt:lpstr>
      <vt:lpstr>Architects of GPT-2</vt:lpstr>
      <vt:lpstr>Architects of GPT-2</vt:lpstr>
      <vt:lpstr>Architects of GPT-2</vt:lpstr>
      <vt:lpstr>Architects of GPT-2</vt:lpstr>
      <vt:lpstr>Fine-tune GPT-2 to fit your needs? </vt:lpstr>
      <vt:lpstr>GPT-2 vs BERT</vt:lpstr>
      <vt:lpstr>Achievements of GPT-2</vt:lpstr>
      <vt:lpstr>Limitations of GPT-2</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GPT-2 </dc:title>
  <dc:creator>Thinh Le</dc:creator>
  <cp:lastModifiedBy>Thinh Le</cp:lastModifiedBy>
  <cp:revision>2</cp:revision>
  <dcterms:created xsi:type="dcterms:W3CDTF">2023-03-24T17:21:31Z</dcterms:created>
  <dcterms:modified xsi:type="dcterms:W3CDTF">2023-03-24T20:37:52Z</dcterms:modified>
</cp:coreProperties>
</file>

<file path=docProps/thumbnail.jpeg>
</file>